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9" r:id="rId3"/>
    <p:sldId id="390" r:id="rId4"/>
    <p:sldId id="338" r:id="rId5"/>
    <p:sldId id="421" r:id="rId6"/>
    <p:sldId id="422" r:id="rId7"/>
    <p:sldId id="392" r:id="rId8"/>
    <p:sldId id="393" r:id="rId9"/>
    <p:sldId id="397" r:id="rId10"/>
    <p:sldId id="399" r:id="rId11"/>
    <p:sldId id="402" r:id="rId12"/>
    <p:sldId id="424" r:id="rId13"/>
    <p:sldId id="423" r:id="rId14"/>
    <p:sldId id="398" r:id="rId15"/>
    <p:sldId id="414" r:id="rId16"/>
    <p:sldId id="415" r:id="rId17"/>
    <p:sldId id="416" r:id="rId18"/>
    <p:sldId id="417" r:id="rId19"/>
    <p:sldId id="418" r:id="rId20"/>
    <p:sldId id="419" r:id="rId21"/>
    <p:sldId id="400" r:id="rId22"/>
    <p:sldId id="412" r:id="rId23"/>
    <p:sldId id="404" r:id="rId24"/>
    <p:sldId id="429" r:id="rId25"/>
    <p:sldId id="430" r:id="rId26"/>
    <p:sldId id="431" r:id="rId27"/>
    <p:sldId id="434" r:id="rId28"/>
    <p:sldId id="426" r:id="rId29"/>
    <p:sldId id="427" r:id="rId30"/>
    <p:sldId id="405" r:id="rId31"/>
    <p:sldId id="406" r:id="rId32"/>
    <p:sldId id="425" r:id="rId33"/>
    <p:sldId id="444" r:id="rId34"/>
    <p:sldId id="436" r:id="rId35"/>
    <p:sldId id="437" r:id="rId36"/>
    <p:sldId id="443" r:id="rId37"/>
    <p:sldId id="408" r:id="rId38"/>
    <p:sldId id="410" r:id="rId39"/>
    <p:sldId id="438" r:id="rId40"/>
    <p:sldId id="290" r:id="rId41"/>
    <p:sldId id="439" r:id="rId42"/>
    <p:sldId id="441" r:id="rId43"/>
    <p:sldId id="420" r:id="rId44"/>
    <p:sldId id="291" r:id="rId45"/>
    <p:sldId id="413" r:id="rId46"/>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ECE590-47E7-4A75-9C6D-B4D82C8922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 xmlns:a16="http://schemas.microsoft.com/office/drawing/2014/main" id="{8C773B46-C2A8-4680-B5E5-1B9BC7C32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 xmlns:a16="http://schemas.microsoft.com/office/drawing/2014/main" id="{8AAFBA7A-4647-4108-BE49-16603D5C5A5F}"/>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58FCA191-8195-4D2C-A23B-C0C67E8C7764}"/>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E9F62A76-7894-427B-9A1B-8716127055F5}"/>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59443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629CD4-1E8E-4AA5-BA03-7F8F154EB990}"/>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CA004931-5819-44AB-909C-4F36C763AB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60582BBF-B72B-4BB2-8899-8CE2817CBAB0}"/>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BCA59922-803F-45AC-852B-1E6233F84F1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849DC3F0-7320-4D07-B458-473E6A5C38CF}"/>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148281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CD12E00-E8BE-4621-9A9A-76E58DB48F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2F7E4E65-E9CB-4C2F-ADDD-D95003138E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BE19672C-6362-4B61-BC0A-1AEAC2ACDF7A}"/>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D9620889-F6BC-48A3-B2A8-C8FF0A09CA1C}"/>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7664DE3E-9678-40ED-A7CF-30AADEF4093B}"/>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80114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A29D95-409C-415F-BBF8-CC4B7BA706EE}"/>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47D2D282-9650-4447-ADA4-E41E5A98E8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44920D9C-E1D2-4F9C-8539-6E1445CC054D}"/>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140183BC-A75A-43BE-BF87-4A3DD6D97BF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CA9E3204-7BFA-4D9D-B2AF-EA5691DE19D4}"/>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3409178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23BCE2-6447-40ED-864A-4EC21E0AA7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C9E9FB9E-1DF5-4C6B-9580-71EB45DBD5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3721FF7-7177-47D4-921C-2ADB1478CBFB}"/>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84FF2F6D-0772-4970-994E-C4C75AC5E8E4}"/>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8D913701-FAB7-4563-987F-BF0051C38020}"/>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66048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C11C59-0332-4F5B-A099-BF7D047C5981}"/>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ACE3E4F2-38BC-486B-80E6-AB13C1FFB3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 xmlns:a16="http://schemas.microsoft.com/office/drawing/2014/main" id="{3BC2FA25-EEF2-4DA3-B0B1-7F342ABA9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 xmlns:a16="http://schemas.microsoft.com/office/drawing/2014/main" id="{A72DE9A5-AA7C-4D27-8626-7AAF5E142631}"/>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6" name="Footer Placeholder 5">
            <a:extLst>
              <a:ext uri="{FF2B5EF4-FFF2-40B4-BE49-F238E27FC236}">
                <a16:creationId xmlns="" xmlns:a16="http://schemas.microsoft.com/office/drawing/2014/main" id="{6C17C74C-D73A-42C1-AF96-B18CB17686A1}"/>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FEA5B572-D72B-4AE1-9DC3-CAF77382864D}"/>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333023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EC7B28-1701-40F6-B1EA-480EAD6D8DC7}"/>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9C2B870C-0583-48C0-8726-878D6A32D6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BD07216-670B-4D0E-A5D1-C6E8C0DF87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 xmlns:a16="http://schemas.microsoft.com/office/drawing/2014/main" id="{5963287F-C4EA-4B6F-99DB-B709049B1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686BAA6-B059-4496-A27E-75D5AE018F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 xmlns:a16="http://schemas.microsoft.com/office/drawing/2014/main" id="{C4B94075-7FC2-4B4C-AB20-A00383327CEC}"/>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8" name="Footer Placeholder 7">
            <a:extLst>
              <a:ext uri="{FF2B5EF4-FFF2-40B4-BE49-F238E27FC236}">
                <a16:creationId xmlns="" xmlns:a16="http://schemas.microsoft.com/office/drawing/2014/main" id="{4461EAFA-50BD-4BE3-8AF9-8A8456E56E62}"/>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 xmlns:a16="http://schemas.microsoft.com/office/drawing/2014/main" id="{6DDE9685-9DB6-4027-BDF0-796B5B87B093}"/>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7320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EE1BD6-F5BC-4D7E-B55B-A9F092A1145B}"/>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 xmlns:a16="http://schemas.microsoft.com/office/drawing/2014/main" id="{C3B87EF1-6A68-4142-97C7-172A4E9C1576}"/>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4" name="Footer Placeholder 3">
            <a:extLst>
              <a:ext uri="{FF2B5EF4-FFF2-40B4-BE49-F238E27FC236}">
                <a16:creationId xmlns="" xmlns:a16="http://schemas.microsoft.com/office/drawing/2014/main" id="{4E31BA98-ACC2-4EF8-8A79-A6D759426B54}"/>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996AC73B-D4CA-407A-8DA0-FC1BE6C7F615}"/>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4210696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002E3B0-6A27-4CE4-9F7B-3ED7A5920EA8}"/>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3" name="Footer Placeholder 2">
            <a:extLst>
              <a:ext uri="{FF2B5EF4-FFF2-40B4-BE49-F238E27FC236}">
                <a16:creationId xmlns="" xmlns:a16="http://schemas.microsoft.com/office/drawing/2014/main" id="{F334D734-353E-43DC-9889-4BB3A0F1E4DB}"/>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F85F166A-2786-4FF4-A364-953CBCC4C6FF}"/>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274093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32EA3-601B-4A05-A6D6-EB1FB6857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6F0ACE1B-65B7-4F40-9098-5C1F365F3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 xmlns:a16="http://schemas.microsoft.com/office/drawing/2014/main" id="{74BED284-E1A2-46C3-9D45-64FB94067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F235022-AE3D-4CCC-8D46-E83C79DA7BF3}"/>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6" name="Footer Placeholder 5">
            <a:extLst>
              <a:ext uri="{FF2B5EF4-FFF2-40B4-BE49-F238E27FC236}">
                <a16:creationId xmlns="" xmlns:a16="http://schemas.microsoft.com/office/drawing/2014/main" id="{2D3424D0-55CB-42D1-9E26-1B4D13943DDA}"/>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6744E031-2D7E-4607-87C6-5F1173B790E3}"/>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3595496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A4D5DE-71FF-44BC-AB3D-6CA7E6C35B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 xmlns:a16="http://schemas.microsoft.com/office/drawing/2014/main" id="{A68017D1-7A14-4548-93B6-ADA3FCCDC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BEC70298-270B-4243-980E-C3B7C43AD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874A4D7-F2CC-40A2-B76E-EDE1E7A8E5DA}"/>
              </a:ext>
            </a:extLst>
          </p:cNvPr>
          <p:cNvSpPr>
            <a:spLocks noGrp="1"/>
          </p:cNvSpPr>
          <p:nvPr>
            <p:ph type="dt" sz="half" idx="10"/>
          </p:nvPr>
        </p:nvSpPr>
        <p:spPr/>
        <p:txBody>
          <a:bodyPr/>
          <a:lstStyle/>
          <a:p>
            <a:fld id="{5D4B41E2-A52B-48C8-BC8A-1D013E43357F}" type="datetimeFigureOut">
              <a:rPr lang="x-none" smtClean="0"/>
              <a:t>4/19/2020</a:t>
            </a:fld>
            <a:endParaRPr lang="x-none"/>
          </a:p>
        </p:txBody>
      </p:sp>
      <p:sp>
        <p:nvSpPr>
          <p:cNvPr id="6" name="Footer Placeholder 5">
            <a:extLst>
              <a:ext uri="{FF2B5EF4-FFF2-40B4-BE49-F238E27FC236}">
                <a16:creationId xmlns="" xmlns:a16="http://schemas.microsoft.com/office/drawing/2014/main" id="{0D2C0745-0950-4588-8389-DA9A26A963B8}"/>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67720B00-C6B8-41D6-933E-7E0FA22C0A1F}"/>
              </a:ext>
            </a:extLst>
          </p:cNvPr>
          <p:cNvSpPr>
            <a:spLocks noGrp="1"/>
          </p:cNvSpPr>
          <p:nvPr>
            <p:ph type="sldNum" sz="quarter" idx="12"/>
          </p:nvPr>
        </p:nvSpPr>
        <p:spPr/>
        <p:txBody>
          <a:bodyPr/>
          <a:lstStyle/>
          <a:p>
            <a:fld id="{922BECAB-2DD0-42E5-992A-C55FE26B7AB3}" type="slidenum">
              <a:rPr lang="x-none" smtClean="0"/>
              <a:t>‹#›</a:t>
            </a:fld>
            <a:endParaRPr lang="x-none"/>
          </a:p>
        </p:txBody>
      </p:sp>
    </p:spTree>
    <p:extLst>
      <p:ext uri="{BB962C8B-B14F-4D97-AF65-F5344CB8AC3E}">
        <p14:creationId xmlns:p14="http://schemas.microsoft.com/office/powerpoint/2010/main" val="3479209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CE0057-9EE7-42B0-9BB5-CA962E13E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B93651CE-2BC0-43BB-B4EF-1D130814CF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63AD8A6A-6870-42A8-AFC6-7B72C767A4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4B41E2-A52B-48C8-BC8A-1D013E43357F}" type="datetimeFigureOut">
              <a:rPr lang="x-none" smtClean="0"/>
              <a:t>4/19/2020</a:t>
            </a:fld>
            <a:endParaRPr lang="x-none"/>
          </a:p>
        </p:txBody>
      </p:sp>
      <p:sp>
        <p:nvSpPr>
          <p:cNvPr id="5" name="Footer Placeholder 4">
            <a:extLst>
              <a:ext uri="{FF2B5EF4-FFF2-40B4-BE49-F238E27FC236}">
                <a16:creationId xmlns="" xmlns:a16="http://schemas.microsoft.com/office/drawing/2014/main" id="{C6CA98D3-36F7-43FE-BE3A-C2F9D3C97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 xmlns:a16="http://schemas.microsoft.com/office/drawing/2014/main" id="{D863C46B-82CC-4338-B695-A782416963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BECAB-2DD0-42E5-992A-C55FE26B7AB3}" type="slidenum">
              <a:rPr lang="x-none" smtClean="0"/>
              <a:t>‹#›</a:t>
            </a:fld>
            <a:endParaRPr lang="x-none"/>
          </a:p>
        </p:txBody>
      </p:sp>
    </p:spTree>
    <p:extLst>
      <p:ext uri="{BB962C8B-B14F-4D97-AF65-F5344CB8AC3E}">
        <p14:creationId xmlns:p14="http://schemas.microsoft.com/office/powerpoint/2010/main" val="2854290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onviolent-conflict.org/pakistans-movement-restoration-democracy-1981-198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43C2EC-C77A-47AF-B67C-E1FB1FCC214D}"/>
              </a:ext>
            </a:extLst>
          </p:cNvPr>
          <p:cNvSpPr>
            <a:spLocks noGrp="1"/>
          </p:cNvSpPr>
          <p:nvPr>
            <p:ph type="ctrTitle"/>
          </p:nvPr>
        </p:nvSpPr>
        <p:spPr/>
        <p:txBody>
          <a:bodyPr>
            <a:normAutofit/>
          </a:bodyPr>
          <a:lstStyle/>
          <a:p>
            <a:r>
              <a:rPr lang="en-US" sz="4000" b="1" baseline="30000" dirty="0">
                <a:latin typeface="Times New Roman" pitchFamily="18" charset="0"/>
                <a:cs typeface="Times New Roman" pitchFamily="18" charset="0"/>
              </a:rPr>
              <a:t>3rd</a:t>
            </a:r>
            <a:r>
              <a:rPr lang="en-US" sz="4000" b="1" dirty="0">
                <a:latin typeface="Times New Roman" pitchFamily="18" charset="0"/>
                <a:cs typeface="Times New Roman" pitchFamily="18" charset="0"/>
              </a:rPr>
              <a:t> Phase – </a:t>
            </a:r>
            <a:r>
              <a:rPr lang="en-US" altLang="en-US" sz="4000" b="1" dirty="0">
                <a:latin typeface="Times New Roman" pitchFamily="18" charset="0"/>
                <a:cs typeface="Times New Roman" pitchFamily="18" charset="0"/>
              </a:rPr>
              <a:t>Gen. Muhammad Zia-ul-</a:t>
            </a:r>
            <a:r>
              <a:rPr lang="en-US" altLang="en-US" sz="4000" b="1" dirty="0" err="1">
                <a:latin typeface="Times New Roman" pitchFamily="18" charset="0"/>
                <a:cs typeface="Times New Roman" pitchFamily="18" charset="0"/>
              </a:rPr>
              <a:t>Haq</a:t>
            </a:r>
            <a:r>
              <a:rPr lang="en-US" altLang="en-US" sz="4000" b="1" dirty="0">
                <a:latin typeface="Times New Roman" pitchFamily="18" charset="0"/>
                <a:cs typeface="Times New Roman" pitchFamily="18" charset="0"/>
              </a:rPr>
              <a:t/>
            </a:r>
            <a:br>
              <a:rPr lang="en-US" altLang="en-US" sz="4000" b="1" dirty="0">
                <a:latin typeface="Times New Roman" pitchFamily="18" charset="0"/>
                <a:cs typeface="Times New Roman" pitchFamily="18" charset="0"/>
              </a:rPr>
            </a:br>
            <a:r>
              <a:rPr lang="en-US" altLang="en-US" sz="4000" b="1" dirty="0">
                <a:latin typeface="Times New Roman" pitchFamily="18" charset="0"/>
                <a:cs typeface="Times New Roman" pitchFamily="18" charset="0"/>
              </a:rPr>
              <a:t>1977-1985</a:t>
            </a:r>
            <a:r>
              <a:rPr lang="x-none" sz="4000" b="1" dirty="0">
                <a:latin typeface="Times New Roman" pitchFamily="18" charset="0"/>
                <a:cs typeface="Times New Roman" pitchFamily="18" charset="0"/>
              </a:rPr>
              <a:t/>
            </a:r>
            <a:br>
              <a:rPr lang="x-none" sz="4000" b="1" dirty="0">
                <a:latin typeface="Times New Roman" pitchFamily="18" charset="0"/>
                <a:cs typeface="Times New Roman" pitchFamily="18" charset="0"/>
              </a:rPr>
            </a:br>
            <a:endParaRPr lang="x-none" sz="4000" dirty="0">
              <a:latin typeface="Times New Roman" pitchFamily="18" charset="0"/>
              <a:cs typeface="Times New Roman" pitchFamily="18" charset="0"/>
            </a:endParaRPr>
          </a:p>
        </p:txBody>
      </p:sp>
    </p:spTree>
    <p:extLst>
      <p:ext uri="{BB962C8B-B14F-4D97-AF65-F5344CB8AC3E}">
        <p14:creationId xmlns:p14="http://schemas.microsoft.com/office/powerpoint/2010/main" val="270699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61D3509-DD48-451F-AD46-A174A2939EE0}"/>
              </a:ext>
            </a:extLst>
          </p:cNvPr>
          <p:cNvSpPr>
            <a:spLocks noGrp="1"/>
          </p:cNvSpPr>
          <p:nvPr>
            <p:ph idx="1"/>
          </p:nvPr>
        </p:nvSpPr>
        <p:spPr/>
        <p:txBody>
          <a:bodyPr/>
          <a:lstStyle/>
          <a:p>
            <a:r>
              <a:rPr lang="en-US" dirty="0">
                <a:latin typeface="Times New Roman" pitchFamily="18" charset="0"/>
                <a:cs typeface="Times New Roman" pitchFamily="18" charset="0"/>
              </a:rPr>
              <a:t>Targets however couldn’t achieve – Growth 4.4% - Target was 6</a:t>
            </a:r>
          </a:p>
          <a:p>
            <a:r>
              <a:rPr lang="en-US" dirty="0">
                <a:latin typeface="Times New Roman" pitchFamily="18" charset="0"/>
                <a:cs typeface="Times New Roman" pitchFamily="18" charset="0"/>
              </a:rPr>
              <a:t>High fertilizer price- price of energy increased</a:t>
            </a:r>
          </a:p>
          <a:p>
            <a:r>
              <a:rPr lang="en-US" dirty="0">
                <a:latin typeface="Times New Roman" pitchFamily="18" charset="0"/>
                <a:cs typeface="Times New Roman" pitchFamily="18" charset="0"/>
              </a:rPr>
              <a:t>Islamization of economy – equity instead of interest</a:t>
            </a:r>
          </a:p>
          <a:p>
            <a:r>
              <a:rPr lang="en-US" dirty="0">
                <a:latin typeface="Times New Roman" pitchFamily="18" charset="0"/>
                <a:cs typeface="Times New Roman" pitchFamily="18" charset="0"/>
              </a:rPr>
              <a:t>Interest free counters at 7000 banks and branches, but allowed National saving schemes.</a:t>
            </a:r>
          </a:p>
          <a:p>
            <a:r>
              <a:rPr lang="en-US" dirty="0">
                <a:latin typeface="Times New Roman" pitchFamily="18" charset="0"/>
                <a:cs typeface="Times New Roman" pitchFamily="18" charset="0"/>
              </a:rPr>
              <a:t>Zakat and Usher Ordinance 1980.</a:t>
            </a:r>
          </a:p>
          <a:p>
            <a:r>
              <a:rPr lang="en-US" dirty="0">
                <a:latin typeface="Times New Roman" pitchFamily="18" charset="0"/>
                <a:cs typeface="Times New Roman" pitchFamily="18" charset="0"/>
              </a:rPr>
              <a:t>Between 1977 to 1986 – GNP 6.2%</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25044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ECB30C-BE10-43A4-8977-B364B6E01017}"/>
              </a:ext>
            </a:extLst>
          </p:cNvPr>
          <p:cNvSpPr>
            <a:spLocks noGrp="1"/>
          </p:cNvSpPr>
          <p:nvPr>
            <p:ph type="title"/>
          </p:nvPr>
        </p:nvSpPr>
        <p:spPr/>
        <p:txBody>
          <a:bodyPr/>
          <a:lstStyle/>
          <a:p>
            <a:r>
              <a:rPr lang="en-US" dirty="0">
                <a:latin typeface="Times New Roman" pitchFamily="18" charset="0"/>
                <a:cs typeface="Times New Roman" pitchFamily="18" charset="0"/>
              </a:rPr>
              <a:t>Participation/ Democratic Process</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EB521D91-9478-4D7A-9B76-E327B67F7884}"/>
              </a:ext>
            </a:extLst>
          </p:cNvPr>
          <p:cNvSpPr>
            <a:spLocks noGrp="1"/>
          </p:cNvSpPr>
          <p:nvPr>
            <p:ph idx="1"/>
          </p:nvPr>
        </p:nvSpPr>
        <p:spPr/>
        <p:txBody>
          <a:bodyPr>
            <a:normAutofit/>
          </a:bodyPr>
          <a:lstStyle/>
          <a:p>
            <a:endParaRPr lang="en-US" dirty="0"/>
          </a:p>
          <a:p>
            <a:r>
              <a:rPr lang="en-US" dirty="0">
                <a:latin typeface="Times New Roman" pitchFamily="18" charset="0"/>
                <a:cs typeface="Times New Roman" pitchFamily="18" charset="0"/>
              </a:rPr>
              <a:t>Referendum in 1984 as president – 97% - 5 years. </a:t>
            </a:r>
          </a:p>
          <a:p>
            <a:r>
              <a:rPr lang="en-US" dirty="0">
                <a:latin typeface="Times New Roman" pitchFamily="18" charset="0"/>
                <a:cs typeface="Times New Roman" pitchFamily="18" charset="0"/>
              </a:rPr>
              <a:t>1985 – non-party base elections .</a:t>
            </a:r>
          </a:p>
          <a:p>
            <a:r>
              <a:rPr lang="en-US" dirty="0">
                <a:latin typeface="Times New Roman" pitchFamily="18" charset="0"/>
                <a:cs typeface="Times New Roman" pitchFamily="18" charset="0"/>
              </a:rPr>
              <a:t>Majlis -e- Shura – 284 members – advisory Role only</a:t>
            </a:r>
          </a:p>
          <a:p>
            <a:r>
              <a:rPr lang="en-US" dirty="0">
                <a:latin typeface="Times New Roman" pitchFamily="18" charset="0"/>
                <a:cs typeface="Times New Roman" pitchFamily="18" charset="0"/>
              </a:rPr>
              <a:t>Through an amendment, renamed parliament as Majlis-</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-Shura which meant an advisory council and not a legislative organ of the state.</a:t>
            </a:r>
          </a:p>
          <a:p>
            <a:r>
              <a:rPr lang="en-US" dirty="0">
                <a:latin typeface="Times New Roman" pitchFamily="18" charset="0"/>
                <a:cs typeface="Times New Roman" pitchFamily="18" charset="0"/>
              </a:rPr>
              <a:t>1985 - 8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Amendment – till 1997</a:t>
            </a:r>
          </a:p>
          <a:p>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760502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1945444-FB39-42E7-B9E7-BCFF3A67E135}"/>
              </a:ext>
            </a:extLst>
          </p:cNvPr>
          <p:cNvSpPr>
            <a:spLocks noGrp="1"/>
          </p:cNvSpPr>
          <p:nvPr>
            <p:ph idx="1"/>
          </p:nvPr>
        </p:nvSpPr>
        <p:spPr>
          <a:xfrm>
            <a:off x="750627" y="723331"/>
            <a:ext cx="10603173" cy="5453632"/>
          </a:xfrm>
        </p:spPr>
        <p:txBody>
          <a:bodyPr>
            <a:normAutofit/>
          </a:bodyPr>
          <a:lstStyle/>
          <a:p>
            <a:r>
              <a:rPr lang="en-US" dirty="0">
                <a:latin typeface="Times New Roman" pitchFamily="18" charset="0"/>
                <a:cs typeface="Times New Roman" pitchFamily="18" charset="0"/>
              </a:rPr>
              <a:t>MRD- Free and impartial election.</a:t>
            </a:r>
          </a:p>
          <a:p>
            <a:pPr algn="just"/>
            <a:r>
              <a:rPr lang="en-US" dirty="0">
                <a:latin typeface="Times New Roman" pitchFamily="18" charset="0"/>
                <a:cs typeface="Times New Roman" pitchFamily="18" charset="0"/>
              </a:rPr>
              <a:t>A coalition of eleven Pakistani political parties known as the Movement for the Restoration of Democracy (MRD) formed in 1983 to pressure the dictatorial regime of Muhammad Zia-ul-</a:t>
            </a:r>
            <a:r>
              <a:rPr lang="en-US" dirty="0" err="1">
                <a:latin typeface="Times New Roman" pitchFamily="18" charset="0"/>
                <a:cs typeface="Times New Roman" pitchFamily="18" charset="0"/>
              </a:rPr>
              <a:t>Haq</a:t>
            </a:r>
            <a:r>
              <a:rPr lang="en-US" dirty="0">
                <a:latin typeface="Times New Roman" pitchFamily="18" charset="0"/>
                <a:cs typeface="Times New Roman" pitchFamily="18" charset="0"/>
              </a:rPr>
              <a:t> to hold elections and suspend the martial law. The MRD, which remained mostly nonviolent, was strongest among supporters of the Pakistan People’s Party (PPP) in Sindh Province. Though it launched one of the most massive nonviolent movements in South Asia since the time of Gandhi, failure to expand beyond its southern stronghold combined with effective repression from the military led to its demise a year and a half later.</a:t>
            </a:r>
          </a:p>
          <a:p>
            <a:pPr algn="just"/>
            <a:r>
              <a:rPr lang="en-US" dirty="0">
                <a:latin typeface="Times New Roman" pitchFamily="18" charset="0"/>
                <a:cs typeface="Times New Roman" pitchFamily="18" charset="0"/>
              </a:rPr>
              <a:t> Stephen Zunes -</a:t>
            </a:r>
            <a:r>
              <a:rPr lang="en-US" dirty="0">
                <a:latin typeface="Times New Roman" pitchFamily="18" charset="0"/>
                <a:cs typeface="Times New Roman" pitchFamily="18" charset="0"/>
                <a:hlinkClick r:id="rId2"/>
              </a:rPr>
              <a:t>https://www.nonviolent-conflict.org/pakistans-movement-restoration-democracy-1981-1984/</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28023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BEAB519-B55C-44FB-A087-2B6C08B8B39D}"/>
              </a:ext>
            </a:extLst>
          </p:cNvPr>
          <p:cNvSpPr>
            <a:spLocks noGrp="1"/>
          </p:cNvSpPr>
          <p:nvPr>
            <p:ph idx="1"/>
          </p:nvPr>
        </p:nvSpPr>
        <p:spPr>
          <a:xfrm>
            <a:off x="838200" y="2023413"/>
            <a:ext cx="10515600" cy="3955762"/>
          </a:xfrm>
        </p:spPr>
        <p:txBody>
          <a:bodyPr>
            <a:normAutofit/>
          </a:bodyPr>
          <a:lstStyle/>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Appeasement Policy towards </a:t>
            </a:r>
            <a:r>
              <a:rPr lang="en-US" dirty="0" err="1">
                <a:latin typeface="Times New Roman" pitchFamily="18" charset="0"/>
                <a:cs typeface="Times New Roman" pitchFamily="18" charset="0"/>
              </a:rPr>
              <a:t>Balochistan</a:t>
            </a:r>
            <a:r>
              <a:rPr lang="en-US" dirty="0">
                <a:latin typeface="Times New Roman" pitchFamily="18" charset="0"/>
                <a:cs typeface="Times New Roman" pitchFamily="18" charset="0"/>
              </a:rPr>
              <a:t> – Amnesty</a:t>
            </a:r>
          </a:p>
          <a:p>
            <a:r>
              <a:rPr lang="en-US" dirty="0">
                <a:latin typeface="Times New Roman" pitchFamily="18" charset="0"/>
                <a:cs typeface="Times New Roman" pitchFamily="18" charset="0"/>
              </a:rPr>
              <a:t>On May 29, 1988 – Zia dissolve the national assembly (58 (2) b for </a:t>
            </a:r>
            <a:r>
              <a:rPr lang="en-US" dirty="0" err="1">
                <a:latin typeface="Times New Roman" pitchFamily="18" charset="0"/>
                <a:cs typeface="Times New Roman" pitchFamily="18" charset="0"/>
              </a:rPr>
              <a:t>Junejo’s</a:t>
            </a:r>
            <a:r>
              <a:rPr lang="en-US" dirty="0">
                <a:latin typeface="Times New Roman" pitchFamily="18" charset="0"/>
                <a:cs typeface="Times New Roman" pitchFamily="18" charset="0"/>
              </a:rPr>
              <a:t> decision to sign Geneva Accord and </a:t>
            </a:r>
            <a:r>
              <a:rPr lang="en-US" dirty="0" err="1">
                <a:latin typeface="Times New Roman" pitchFamily="18" charset="0"/>
                <a:cs typeface="Times New Roman" pitchFamily="18" charset="0"/>
              </a:rPr>
              <a:t>Ojhri</a:t>
            </a:r>
            <a:r>
              <a:rPr lang="en-US" dirty="0">
                <a:latin typeface="Times New Roman" pitchFamily="18" charset="0"/>
                <a:cs typeface="Times New Roman" pitchFamily="18" charset="0"/>
              </a:rPr>
              <a:t> Camp. </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926742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595870-CCE0-40E4-8809-D8D0E2404538}"/>
              </a:ext>
            </a:extLst>
          </p:cNvPr>
          <p:cNvSpPr>
            <a:spLocks noGrp="1"/>
          </p:cNvSpPr>
          <p:nvPr>
            <p:ph type="title"/>
          </p:nvPr>
        </p:nvSpPr>
        <p:spPr/>
        <p:txBody>
          <a:bodyPr/>
          <a:lstStyle/>
          <a:p>
            <a:r>
              <a:rPr lang="en-US" dirty="0">
                <a:latin typeface="Times New Roman" pitchFamily="18" charset="0"/>
                <a:cs typeface="Times New Roman" pitchFamily="18" charset="0"/>
              </a:rPr>
              <a:t>Afghan War</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3E9F6C4-53D2-4DAF-85BE-A0F1D4323F58}"/>
              </a:ext>
            </a:extLst>
          </p:cNvPr>
          <p:cNvSpPr>
            <a:spLocks noGrp="1"/>
          </p:cNvSpPr>
          <p:nvPr>
            <p:ph idx="1"/>
          </p:nvPr>
        </p:nvSpPr>
        <p:spPr/>
        <p:txBody>
          <a:bodyPr/>
          <a:lstStyle/>
          <a:p>
            <a:r>
              <a:rPr lang="en-US" dirty="0">
                <a:latin typeface="Times New Roman" pitchFamily="18" charset="0"/>
                <a:cs typeface="Times New Roman" pitchFamily="18" charset="0"/>
              </a:rPr>
              <a:t>Soviet Invasion</a:t>
            </a:r>
          </a:p>
          <a:p>
            <a:r>
              <a:rPr lang="en-US" dirty="0">
                <a:latin typeface="Times New Roman" pitchFamily="18" charset="0"/>
                <a:cs typeface="Times New Roman" pitchFamily="18" charset="0"/>
              </a:rPr>
              <a:t>Jimmy Carter cutoff Pakistan’s aid on nuclear </a:t>
            </a:r>
          </a:p>
          <a:p>
            <a:r>
              <a:rPr lang="en-US" dirty="0">
                <a:latin typeface="Times New Roman" pitchFamily="18" charset="0"/>
                <a:cs typeface="Times New Roman" pitchFamily="18" charset="0"/>
              </a:rPr>
              <a:t>Carter later offered $ 325 million in aid- Peanuts. </a:t>
            </a:r>
          </a:p>
          <a:p>
            <a:r>
              <a:rPr lang="en-US" dirty="0">
                <a:latin typeface="Times New Roman" pitchFamily="18" charset="0"/>
                <a:cs typeface="Times New Roman" pitchFamily="18" charset="0"/>
              </a:rPr>
              <a:t>$ 50 Million a year to Mujahideen</a:t>
            </a:r>
          </a:p>
          <a:p>
            <a:r>
              <a:rPr lang="en-US" dirty="0">
                <a:latin typeface="Times New Roman" pitchFamily="18" charset="0"/>
                <a:cs typeface="Times New Roman" pitchFamily="18" charset="0"/>
              </a:rPr>
              <a:t>Under Reagan, Aid increased substantially to $1 Billion dollars.</a:t>
            </a:r>
          </a:p>
          <a:p>
            <a:r>
              <a:rPr lang="en-US" dirty="0">
                <a:latin typeface="Times New Roman" pitchFamily="18" charset="0"/>
                <a:cs typeface="Times New Roman" pitchFamily="18" charset="0"/>
              </a:rPr>
              <a:t>40 F-16 – Stringer Missiles to Mujahedeen in 1986.</a:t>
            </a:r>
          </a:p>
          <a:p>
            <a:r>
              <a:rPr lang="en-US" dirty="0">
                <a:latin typeface="Times New Roman" pitchFamily="18" charset="0"/>
                <a:cs typeface="Times New Roman" pitchFamily="18" charset="0"/>
              </a:rPr>
              <a:t>Afghan withdrawal in 1988.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462702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27DCFB-40D6-444B-B566-A1E8C7E043EE}"/>
              </a:ext>
            </a:extLst>
          </p:cNvPr>
          <p:cNvSpPr>
            <a:spLocks noGrp="1"/>
          </p:cNvSpPr>
          <p:nvPr>
            <p:ph type="title"/>
          </p:nvPr>
        </p:nvSpPr>
        <p:spPr/>
        <p:txBody>
          <a:bodyPr/>
          <a:lstStyle/>
          <a:p>
            <a:r>
              <a:rPr lang="en-US" dirty="0">
                <a:latin typeface="Times New Roman" pitchFamily="18" charset="0"/>
                <a:cs typeface="Times New Roman" pitchFamily="18" charset="0"/>
              </a:rPr>
              <a:t>The Ideological Struggle</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82281D5A-DF2B-44C9-A2B1-16BC8152C383}"/>
              </a:ext>
            </a:extLst>
          </p:cNvPr>
          <p:cNvSpPr>
            <a:spLocks noGrp="1"/>
          </p:cNvSpPr>
          <p:nvPr>
            <p:ph idx="1"/>
          </p:nvPr>
        </p:nvSpPr>
        <p:spPr>
          <a:xfrm>
            <a:off x="838200" y="1285461"/>
            <a:ext cx="10515600" cy="4891502"/>
          </a:xfrm>
        </p:spPr>
        <p:txBody>
          <a:bodyPr>
            <a:normAutofit/>
          </a:bodyPr>
          <a:lstStyle/>
          <a:p>
            <a:endParaRPr lang="en-US" dirty="0"/>
          </a:p>
          <a:p>
            <a:r>
              <a:rPr lang="en-US" dirty="0">
                <a:latin typeface="Times New Roman" pitchFamily="18" charset="0"/>
                <a:cs typeface="Times New Roman" pitchFamily="18" charset="0"/>
              </a:rPr>
              <a:t>Three fault lines</a:t>
            </a:r>
          </a:p>
          <a:p>
            <a:r>
              <a:rPr lang="en-US" dirty="0">
                <a:latin typeface="Times New Roman" pitchFamily="18" charset="0"/>
                <a:cs typeface="Times New Roman" pitchFamily="18" charset="0"/>
              </a:rPr>
              <a:t>A) Civil-Military Relations</a:t>
            </a:r>
          </a:p>
          <a:p>
            <a:r>
              <a:rPr lang="en-US" dirty="0">
                <a:latin typeface="Times New Roman" pitchFamily="18" charset="0"/>
                <a:cs typeface="Times New Roman" pitchFamily="18" charset="0"/>
              </a:rPr>
              <a:t>B) Ethnic Fissures</a:t>
            </a:r>
          </a:p>
          <a:p>
            <a:r>
              <a:rPr lang="en-US" dirty="0">
                <a:latin typeface="Times New Roman" pitchFamily="18" charset="0"/>
                <a:cs typeface="Times New Roman" pitchFamily="18" charset="0"/>
              </a:rPr>
              <a:t>C) Islamic Ideology </a:t>
            </a:r>
          </a:p>
          <a:p>
            <a:pPr marL="0" indent="0">
              <a:buNone/>
            </a:pPr>
            <a:r>
              <a:rPr lang="en-US" i="1" dirty="0" smtClean="0">
                <a:latin typeface="Times New Roman" pitchFamily="18" charset="0"/>
                <a:cs typeface="Times New Roman" pitchFamily="18" charset="0"/>
              </a:rPr>
              <a:t>Ref- </a:t>
            </a:r>
            <a:r>
              <a:rPr lang="en-US" i="1" dirty="0">
                <a:latin typeface="Times New Roman" pitchFamily="18" charset="0"/>
                <a:cs typeface="Times New Roman" pitchFamily="18" charset="0"/>
              </a:rPr>
              <a:t>The Ideological Struggle For Pakistan by Ziad Haider</a:t>
            </a:r>
            <a:endParaRPr lang="x-none" i="1" dirty="0">
              <a:latin typeface="Times New Roman" pitchFamily="18" charset="0"/>
              <a:cs typeface="Times New Roman" pitchFamily="18" charset="0"/>
            </a:endParaRPr>
          </a:p>
        </p:txBody>
      </p:sp>
    </p:spTree>
    <p:extLst>
      <p:ext uri="{BB962C8B-B14F-4D97-AF65-F5344CB8AC3E}">
        <p14:creationId xmlns:p14="http://schemas.microsoft.com/office/powerpoint/2010/main" val="1787585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5D743C5-B14B-4637-8369-FC7A287E9ADC}"/>
              </a:ext>
            </a:extLst>
          </p:cNvPr>
          <p:cNvSpPr>
            <a:spLocks noGrp="1"/>
          </p:cNvSpPr>
          <p:nvPr>
            <p:ph idx="1"/>
          </p:nvPr>
        </p:nvSpPr>
        <p:spPr/>
        <p:txBody>
          <a:bodyPr/>
          <a:lstStyle/>
          <a:p>
            <a:pPr algn="just"/>
            <a:r>
              <a:rPr lang="en-US" dirty="0">
                <a:latin typeface="Times New Roman" pitchFamily="18" charset="0"/>
                <a:cs typeface="Times New Roman" pitchFamily="18" charset="0"/>
              </a:rPr>
              <a:t>Pre-Independence- </a:t>
            </a:r>
            <a:r>
              <a:rPr lang="en-US" dirty="0" err="1">
                <a:latin typeface="Times New Roman" pitchFamily="18" charset="0"/>
                <a:cs typeface="Times New Roman" pitchFamily="18" charset="0"/>
              </a:rPr>
              <a:t>Aligharh</a:t>
            </a:r>
            <a:r>
              <a:rPr lang="en-US" dirty="0">
                <a:latin typeface="Times New Roman" pitchFamily="18" charset="0"/>
                <a:cs typeface="Times New Roman" pitchFamily="18" charset="0"/>
              </a:rPr>
              <a:t> Vs. Deoband</a:t>
            </a:r>
          </a:p>
          <a:p>
            <a:pPr algn="just"/>
            <a:r>
              <a:rPr lang="en-US" dirty="0" err="1">
                <a:latin typeface="Times New Roman" pitchFamily="18" charset="0"/>
                <a:cs typeface="Times New Roman" pitchFamily="18" charset="0"/>
              </a:rPr>
              <a:t>Aligharh</a:t>
            </a:r>
            <a:r>
              <a:rPr lang="en-US" dirty="0">
                <a:latin typeface="Times New Roman" pitchFamily="18" charset="0"/>
                <a:cs typeface="Times New Roman" pitchFamily="18" charset="0"/>
              </a:rPr>
              <a:t> Tradition balanced selectively embracing Western notions of modernity and learning with retaining an Islamic Identity. </a:t>
            </a:r>
          </a:p>
          <a:p>
            <a:pPr algn="just"/>
            <a:r>
              <a:rPr lang="en-US" dirty="0">
                <a:latin typeface="Times New Roman" pitchFamily="18" charset="0"/>
                <a:cs typeface="Times New Roman" pitchFamily="18" charset="0"/>
              </a:rPr>
              <a:t>Deoband Tradition- Rejected Western mores as a deviation from religious orthodoxy.</a:t>
            </a:r>
          </a:p>
          <a:p>
            <a:pPr algn="just"/>
            <a:r>
              <a:rPr lang="en-US" dirty="0">
                <a:latin typeface="Times New Roman" pitchFamily="18" charset="0"/>
                <a:cs typeface="Times New Roman" pitchFamily="18" charset="0"/>
              </a:rPr>
              <a:t>Religious parties opposed a separate Muslim Ummah yet shared the Muslim League’s concerns. </a:t>
            </a:r>
          </a:p>
          <a:p>
            <a:pPr algn="just"/>
            <a:r>
              <a:rPr lang="en-US" dirty="0">
                <a:latin typeface="Times New Roman" pitchFamily="18" charset="0"/>
                <a:cs typeface="Times New Roman" pitchFamily="18" charset="0"/>
              </a:rPr>
              <a:t>For some like Ayesha Jalal, there was a lack of consensus over Pakistan’s ideological contours.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49907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D4897B7-ACE9-47A6-98BA-3D7FB0FC983C}"/>
              </a:ext>
            </a:extLst>
          </p:cNvPr>
          <p:cNvSpPr>
            <a:spLocks noGrp="1"/>
          </p:cNvSpPr>
          <p:nvPr>
            <p:ph idx="1"/>
          </p:nvPr>
        </p:nvSpPr>
        <p:spPr>
          <a:xfrm>
            <a:off x="723331" y="464024"/>
            <a:ext cx="10822675" cy="5513695"/>
          </a:xfrm>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argue that Jinnah’s resort to religion was not an ideology, rather it was simply a way of giving a semblance of unity and solidity to his divided Muslim constituents.</a:t>
            </a:r>
          </a:p>
          <a:p>
            <a:r>
              <a:rPr lang="en-US" dirty="0">
                <a:latin typeface="Times New Roman" pitchFamily="18" charset="0"/>
                <a:cs typeface="Times New Roman" pitchFamily="18" charset="0"/>
              </a:rPr>
              <a:t>Climax of this ideological debate was in 1949 with the passage of ‘Objective Resolution’. </a:t>
            </a:r>
          </a:p>
          <a:p>
            <a:r>
              <a:rPr lang="en-US" dirty="0">
                <a:latin typeface="Times New Roman" pitchFamily="18" charset="0"/>
                <a:cs typeface="Times New Roman" pitchFamily="18" charset="0"/>
              </a:rPr>
              <a:t>The resolution injected religion into the core of Pakistan.</a:t>
            </a:r>
          </a:p>
          <a:p>
            <a:r>
              <a:rPr lang="en-US" dirty="0">
                <a:latin typeface="Times New Roman" pitchFamily="18" charset="0"/>
                <a:cs typeface="Times New Roman" pitchFamily="18" charset="0"/>
              </a:rPr>
              <a:t>Many Liberals wistfully points to how far P:akistan has deviated from Jinnah’s original vision in the first constituent assembly.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80573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05C9EC1-E08A-4415-AD3E-F2E5C4F4C1FE}"/>
              </a:ext>
            </a:extLst>
          </p:cNvPr>
          <p:cNvSpPr>
            <a:spLocks noGrp="1"/>
          </p:cNvSpPr>
          <p:nvPr>
            <p:ph idx="1"/>
          </p:nvPr>
        </p:nvSpPr>
        <p:spPr/>
        <p:txBody>
          <a:bodyPr/>
          <a:lstStyle/>
          <a:p>
            <a:r>
              <a:rPr lang="en-US" dirty="0">
                <a:latin typeface="Times New Roman" pitchFamily="18" charset="0"/>
                <a:cs typeface="Times New Roman" pitchFamily="18" charset="0"/>
              </a:rPr>
              <a:t>1947-48 – in the Kashmir operation of 1947-48 invoked jihad by supportive </a:t>
            </a:r>
            <a:r>
              <a:rPr lang="en-US" dirty="0" err="1">
                <a:latin typeface="Times New Roman" pitchFamily="18" charset="0"/>
                <a:cs typeface="Times New Roman" pitchFamily="18" charset="0"/>
              </a:rPr>
              <a:t>Fatvas</a:t>
            </a:r>
            <a:r>
              <a:rPr lang="en-US" dirty="0">
                <a:latin typeface="Times New Roman" pitchFamily="18" charset="0"/>
                <a:cs typeface="Times New Roman" pitchFamily="18" charset="0"/>
              </a:rPr>
              <a:t> to mobilize tribesmen to attack Kashmir. </a:t>
            </a:r>
          </a:p>
          <a:p>
            <a:r>
              <a:rPr lang="en-US" dirty="0">
                <a:latin typeface="Times New Roman" pitchFamily="18" charset="0"/>
                <a:cs typeface="Times New Roman" pitchFamily="18" charset="0"/>
              </a:rPr>
              <a:t>Islamic Socialism by Bhutto, but later adopted a more conservative bent.</a:t>
            </a:r>
          </a:p>
          <a:p>
            <a:r>
              <a:rPr lang="en-US" dirty="0">
                <a:latin typeface="Times New Roman" pitchFamily="18" charset="0"/>
                <a:cs typeface="Times New Roman" pitchFamily="18" charset="0"/>
              </a:rPr>
              <a:t>Zia’s era was an era of religious obscurantism. </a:t>
            </a:r>
          </a:p>
          <a:p>
            <a:r>
              <a:rPr lang="en-US" dirty="0">
                <a:latin typeface="Times New Roman" pitchFamily="18" charset="0"/>
                <a:cs typeface="Times New Roman" pitchFamily="18" charset="0"/>
              </a:rPr>
              <a:t>For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and Yahya Khan Islam was part of an ongoing and overarching nationalist project, for Zia it was a revolutionary process to overhaul Pakistan.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38935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6ADF1AB-90FE-4E8F-B197-C3F6D51B5500}"/>
              </a:ext>
            </a:extLst>
          </p:cNvPr>
          <p:cNvSpPr>
            <a:spLocks noGrp="1"/>
          </p:cNvSpPr>
          <p:nvPr>
            <p:ph idx="1"/>
          </p:nvPr>
        </p:nvSpPr>
        <p:spPr>
          <a:xfrm>
            <a:off x="764275" y="832513"/>
            <a:ext cx="10589525" cy="5344450"/>
          </a:xfrm>
        </p:spPr>
        <p:txBody>
          <a:bodyPr>
            <a:normAutofit/>
          </a:bodyPr>
          <a:lstStyle/>
          <a:p>
            <a:r>
              <a:rPr lang="en-US" dirty="0">
                <a:latin typeface="Times New Roman" pitchFamily="18" charset="0"/>
                <a:cs typeface="Times New Roman" pitchFamily="18" charset="0"/>
              </a:rPr>
              <a:t>Zia changed the slogan of Pakistan’s army to ‘Imam, </a:t>
            </a:r>
            <a:r>
              <a:rPr lang="en-US" dirty="0" err="1">
                <a:latin typeface="Times New Roman" pitchFamily="18" charset="0"/>
                <a:cs typeface="Times New Roman" pitchFamily="18" charset="0"/>
              </a:rPr>
              <a:t>Taqwa</a:t>
            </a:r>
            <a:r>
              <a:rPr lang="en-US" dirty="0">
                <a:latin typeface="Times New Roman" pitchFamily="18" charset="0"/>
                <a:cs typeface="Times New Roman" pitchFamily="18" charset="0"/>
              </a:rPr>
              <a:t> and Jihad fi </a:t>
            </a:r>
            <a:r>
              <a:rPr lang="en-US" dirty="0" err="1">
                <a:latin typeface="Times New Roman" pitchFamily="18" charset="0"/>
                <a:cs typeface="Times New Roman" pitchFamily="18" charset="0"/>
              </a:rPr>
              <a:t>Sabil</a:t>
            </a:r>
            <a:r>
              <a:rPr lang="en-US" dirty="0">
                <a:latin typeface="Times New Roman" pitchFamily="18" charset="0"/>
                <a:cs typeface="Times New Roman" pitchFamily="18" charset="0"/>
              </a:rPr>
              <a:t> Allah. </a:t>
            </a:r>
          </a:p>
          <a:p>
            <a:r>
              <a:rPr lang="en-US" dirty="0">
                <a:latin typeface="Times New Roman" pitchFamily="18" charset="0"/>
                <a:cs typeface="Times New Roman" pitchFamily="18" charset="0"/>
              </a:rPr>
              <a:t>Zia politicized Islamic parties that had remained apolitical.</a:t>
            </a:r>
          </a:p>
          <a:p>
            <a:r>
              <a:rPr lang="en-US" dirty="0">
                <a:latin typeface="Times New Roman" pitchFamily="18" charset="0"/>
                <a:cs typeface="Times New Roman" pitchFamily="18" charset="0"/>
              </a:rPr>
              <a:t>Provincial </a:t>
            </a:r>
            <a:r>
              <a:rPr lang="en-US" dirty="0" err="1">
                <a:latin typeface="Times New Roman" pitchFamily="18" charset="0"/>
                <a:cs typeface="Times New Roman" pitchFamily="18" charset="0"/>
              </a:rPr>
              <a:t>Shariat</a:t>
            </a:r>
            <a:r>
              <a:rPr lang="en-US" dirty="0">
                <a:latin typeface="Times New Roman" pitchFamily="18" charset="0"/>
                <a:cs typeface="Times New Roman" pitchFamily="18" charset="0"/>
              </a:rPr>
              <a:t> benches at the High Court level and an </a:t>
            </a:r>
            <a:r>
              <a:rPr lang="en-US" dirty="0" err="1">
                <a:latin typeface="Times New Roman" pitchFamily="18" charset="0"/>
                <a:cs typeface="Times New Roman" pitchFamily="18" charset="0"/>
              </a:rPr>
              <a:t>appellat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Shariat</a:t>
            </a:r>
            <a:r>
              <a:rPr lang="en-US" dirty="0">
                <a:latin typeface="Times New Roman" pitchFamily="18" charset="0"/>
                <a:cs typeface="Times New Roman" pitchFamily="18" charset="0"/>
              </a:rPr>
              <a:t> Bench at the Supreme Court.</a:t>
            </a:r>
          </a:p>
          <a:p>
            <a:r>
              <a:rPr lang="en-US" dirty="0">
                <a:latin typeface="Times New Roman" pitchFamily="18" charset="0"/>
                <a:cs typeface="Times New Roman" pitchFamily="18" charset="0"/>
              </a:rPr>
              <a:t>Hudood Ordinance – most controversial was the imprisonment of female rape victims on the grounds of adultery. </a:t>
            </a:r>
          </a:p>
          <a:p>
            <a:r>
              <a:rPr lang="en-US" dirty="0">
                <a:latin typeface="Times New Roman" pitchFamily="18" charset="0"/>
                <a:cs typeface="Times New Roman" pitchFamily="18" charset="0"/>
              </a:rPr>
              <a:t>Eighty strips for drinking</a:t>
            </a:r>
          </a:p>
          <a:p>
            <a:r>
              <a:rPr lang="en-US" dirty="0">
                <a:latin typeface="Times New Roman" pitchFamily="18" charset="0"/>
                <a:cs typeface="Times New Roman" pitchFamily="18" charset="0"/>
              </a:rPr>
              <a:t>Adultery – hundred strips if unmarried- stone to death if married.</a:t>
            </a:r>
          </a:p>
          <a:p>
            <a:r>
              <a:rPr lang="en-US" dirty="0">
                <a:latin typeface="Times New Roman" pitchFamily="18" charset="0"/>
                <a:cs typeface="Times New Roman" pitchFamily="18" charset="0"/>
              </a:rPr>
              <a:t>Blasphemy laws – imprisonment or fine. ( 150 cases from 1986-96).</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62073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9189D9-41B6-463D-9C39-A83DE8187086}"/>
              </a:ext>
            </a:extLst>
          </p:cNvPr>
          <p:cNvSpPr>
            <a:spLocks noGrp="1"/>
          </p:cNvSpPr>
          <p:nvPr>
            <p:ph type="title"/>
          </p:nvPr>
        </p:nvSpPr>
        <p:spPr/>
        <p:txBody>
          <a:bodyPr/>
          <a:lstStyle/>
          <a:p>
            <a:r>
              <a:rPr lang="en-US" dirty="0">
                <a:latin typeface="Times New Roman" pitchFamily="18" charset="0"/>
                <a:cs typeface="Times New Roman" pitchFamily="18" charset="0"/>
              </a:rPr>
              <a:t>Zia’s Marshal Law</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7452AD55-0BCE-411F-89E5-75DCE1BC8299}"/>
              </a:ext>
            </a:extLst>
          </p:cNvPr>
          <p:cNvSpPr>
            <a:spLocks noGrp="1"/>
          </p:cNvSpPr>
          <p:nvPr>
            <p:ph idx="1"/>
          </p:nvPr>
        </p:nvSpPr>
        <p:spPr/>
        <p:txBody>
          <a:bodyPr/>
          <a:lstStyle/>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Bhutto Ousted NAP’s Government and </a:t>
            </a:r>
            <a:r>
              <a:rPr lang="en-US" dirty="0" err="1">
                <a:latin typeface="Times New Roman" pitchFamily="18" charset="0"/>
                <a:cs typeface="Times New Roman" pitchFamily="18" charset="0"/>
              </a:rPr>
              <a:t>wali</a:t>
            </a:r>
            <a:r>
              <a:rPr lang="en-US" dirty="0">
                <a:latin typeface="Times New Roman" pitchFamily="18" charset="0"/>
                <a:cs typeface="Times New Roman" pitchFamily="18" charset="0"/>
              </a:rPr>
              <a:t> Khan in </a:t>
            </a:r>
            <a:r>
              <a:rPr lang="en-US" dirty="0" err="1">
                <a:latin typeface="Times New Roman" pitchFamily="18" charset="0"/>
                <a:cs typeface="Times New Roman" pitchFamily="18" charset="0"/>
              </a:rPr>
              <a:t>Balochistan</a:t>
            </a:r>
            <a:r>
              <a:rPr lang="en-US" dirty="0">
                <a:latin typeface="Times New Roman" pitchFamily="18" charset="0"/>
                <a:cs typeface="Times New Roman" pitchFamily="18" charset="0"/>
              </a:rPr>
              <a:t> for alleged secessionist activities. </a:t>
            </a:r>
          </a:p>
          <a:p>
            <a:r>
              <a:rPr lang="en-US" dirty="0">
                <a:latin typeface="Times New Roman" pitchFamily="18" charset="0"/>
                <a:cs typeface="Times New Roman" pitchFamily="18" charset="0"/>
              </a:rPr>
              <a:t>100,000 troops were deployed in KPK and </a:t>
            </a:r>
            <a:r>
              <a:rPr lang="en-US" dirty="0" err="1">
                <a:latin typeface="Times New Roman" pitchFamily="18" charset="0"/>
                <a:cs typeface="Times New Roman" pitchFamily="18" charset="0"/>
              </a:rPr>
              <a:t>Balochistan</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Bhutto’s close Hayat M. Khan </a:t>
            </a:r>
            <a:r>
              <a:rPr lang="en-US" dirty="0" err="1">
                <a:latin typeface="Times New Roman" pitchFamily="18" charset="0"/>
                <a:cs typeface="Times New Roman" pitchFamily="18" charset="0"/>
              </a:rPr>
              <a:t>Sharpaeo</a:t>
            </a:r>
            <a:r>
              <a:rPr lang="en-US" dirty="0">
                <a:latin typeface="Times New Roman" pitchFamily="18" charset="0"/>
                <a:cs typeface="Times New Roman" pitchFamily="18" charset="0"/>
              </a:rPr>
              <a:t> was killed in a blast in Peshawar. </a:t>
            </a:r>
          </a:p>
          <a:p>
            <a:r>
              <a:rPr lang="en-US" dirty="0">
                <a:latin typeface="Times New Roman" pitchFamily="18" charset="0"/>
                <a:cs typeface="Times New Roman" pitchFamily="18" charset="0"/>
              </a:rPr>
              <a:t>Murder of Ahmad Raza </a:t>
            </a:r>
            <a:r>
              <a:rPr lang="en-US" dirty="0" err="1">
                <a:latin typeface="Times New Roman" pitchFamily="18" charset="0"/>
                <a:cs typeface="Times New Roman" pitchFamily="18" charset="0"/>
              </a:rPr>
              <a:t>Kasuri’s</a:t>
            </a:r>
            <a:r>
              <a:rPr lang="en-US" dirty="0">
                <a:latin typeface="Times New Roman" pitchFamily="18" charset="0"/>
                <a:cs typeface="Times New Roman" pitchFamily="18" charset="0"/>
              </a:rPr>
              <a:t> father led to public outrage. </a:t>
            </a:r>
          </a:p>
        </p:txBody>
      </p:sp>
    </p:spTree>
    <p:extLst>
      <p:ext uri="{BB962C8B-B14F-4D97-AF65-F5344CB8AC3E}">
        <p14:creationId xmlns:p14="http://schemas.microsoft.com/office/powerpoint/2010/main" val="3309975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EE6CC8E-9080-4199-9572-B78EC9F16A26}"/>
              </a:ext>
            </a:extLst>
          </p:cNvPr>
          <p:cNvSpPr>
            <a:spLocks noGrp="1"/>
          </p:cNvSpPr>
          <p:nvPr>
            <p:ph idx="1"/>
          </p:nvPr>
        </p:nvSpPr>
        <p:spPr>
          <a:xfrm>
            <a:off x="791570" y="1119116"/>
            <a:ext cx="10562230" cy="4778171"/>
          </a:xfrm>
        </p:spPr>
        <p:txBody>
          <a:bodyPr/>
          <a:lstStyle/>
          <a:p>
            <a:r>
              <a:rPr lang="en-US" dirty="0">
                <a:latin typeface="Times New Roman" pitchFamily="18" charset="0"/>
                <a:cs typeface="Times New Roman" pitchFamily="18" charset="0"/>
              </a:rPr>
              <a:t>Education- 1981 directive to university grant commission to demonstrate that the basis of Pakistan was in the shared experience of a common religion.</a:t>
            </a:r>
          </a:p>
          <a:p>
            <a:r>
              <a:rPr lang="en-US" dirty="0">
                <a:latin typeface="Times New Roman" pitchFamily="18" charset="0"/>
                <a:cs typeface="Times New Roman" pitchFamily="18" charset="0"/>
              </a:rPr>
              <a:t>Furthermore, Pakistan became a stage for the insurgency against the Soviet Union – Jihad. Hikmatyar’s </a:t>
            </a:r>
            <a:r>
              <a:rPr lang="en-US" dirty="0" err="1">
                <a:latin typeface="Times New Roman" pitchFamily="18" charset="0"/>
                <a:cs typeface="Times New Roman" pitchFamily="18" charset="0"/>
              </a:rPr>
              <a:t>Hizb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Islami</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ISI – Jamaat e </a:t>
            </a:r>
            <a:r>
              <a:rPr lang="en-US" dirty="0" err="1">
                <a:latin typeface="Times New Roman" pitchFamily="18" charset="0"/>
                <a:cs typeface="Times New Roman" pitchFamily="18" charset="0"/>
              </a:rPr>
              <a:t>Islami</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Jamiat</a:t>
            </a:r>
            <a:r>
              <a:rPr lang="en-US" dirty="0">
                <a:latin typeface="Times New Roman" pitchFamily="18" charset="0"/>
                <a:cs typeface="Times New Roman" pitchFamily="18" charset="0"/>
              </a:rPr>
              <a:t> Ulema Islam</a:t>
            </a:r>
          </a:p>
        </p:txBody>
      </p:sp>
    </p:spTree>
    <p:extLst>
      <p:ext uri="{BB962C8B-B14F-4D97-AF65-F5344CB8AC3E}">
        <p14:creationId xmlns:p14="http://schemas.microsoft.com/office/powerpoint/2010/main" val="216751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1ED61B-F2BB-446E-A8F0-B2C87FFE747A}"/>
              </a:ext>
            </a:extLst>
          </p:cNvPr>
          <p:cNvSpPr>
            <a:spLocks noGrp="1"/>
          </p:cNvSpPr>
          <p:nvPr>
            <p:ph type="title"/>
          </p:nvPr>
        </p:nvSpPr>
        <p:spPr>
          <a:xfrm>
            <a:off x="312420" y="365125"/>
            <a:ext cx="11567160" cy="1325563"/>
          </a:xfrm>
        </p:spPr>
        <p:txBody>
          <a:bodyPr/>
          <a:lstStyle/>
          <a:p>
            <a:r>
              <a:rPr lang="en-US" dirty="0">
                <a:latin typeface="Times New Roman" pitchFamily="18" charset="0"/>
                <a:cs typeface="Times New Roman" pitchFamily="18" charset="0"/>
              </a:rPr>
              <a:t>Sectarianism in Pakistan</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80786721-27E5-400E-B303-D328ABF95272}"/>
              </a:ext>
            </a:extLst>
          </p:cNvPr>
          <p:cNvSpPr>
            <a:spLocks noGrp="1"/>
          </p:cNvSpPr>
          <p:nvPr>
            <p:ph idx="1"/>
          </p:nvPr>
        </p:nvSpPr>
        <p:spPr/>
        <p:txBody>
          <a:bodyPr/>
          <a:lstStyle/>
          <a:p>
            <a:endParaRPr lang="en-US" dirty="0"/>
          </a:p>
          <a:p>
            <a:r>
              <a:rPr lang="en-US" dirty="0">
                <a:latin typeface="Times New Roman" pitchFamily="18" charset="0"/>
                <a:cs typeface="Times New Roman" pitchFamily="18" charset="0"/>
              </a:rPr>
              <a:t>Rise of Sectarianism- also linked 1979 Iran Revolution </a:t>
            </a:r>
          </a:p>
          <a:p>
            <a:r>
              <a:rPr lang="en-US" dirty="0">
                <a:latin typeface="Times New Roman" pitchFamily="18" charset="0"/>
                <a:cs typeface="Times New Roman" pitchFamily="18" charset="0"/>
              </a:rPr>
              <a:t>1990-97 – 581 deaths and 1,600 injuries</a:t>
            </a:r>
          </a:p>
          <a:p>
            <a:r>
              <a:rPr lang="en-US" dirty="0">
                <a:latin typeface="Times New Roman" pitchFamily="18" charset="0"/>
                <a:cs typeface="Times New Roman" pitchFamily="18" charset="0"/>
              </a:rPr>
              <a:t>Assassination of </a:t>
            </a:r>
            <a:r>
              <a:rPr lang="en-US" dirty="0" err="1">
                <a:latin typeface="Times New Roman" pitchFamily="18" charset="0"/>
                <a:cs typeface="Times New Roman" pitchFamily="18" charset="0"/>
              </a:rPr>
              <a:t>Haq</a:t>
            </a:r>
            <a:r>
              <a:rPr lang="en-US" dirty="0">
                <a:latin typeface="Times New Roman" pitchFamily="18" charset="0"/>
                <a:cs typeface="Times New Roman" pitchFamily="18" charset="0"/>
              </a:rPr>
              <a:t> Nawaz </a:t>
            </a:r>
            <a:r>
              <a:rPr lang="en-US" dirty="0" err="1">
                <a:latin typeface="Times New Roman" pitchFamily="18" charset="0"/>
                <a:cs typeface="Times New Roman" pitchFamily="18" charset="0"/>
              </a:rPr>
              <a:t>Jhangvi</a:t>
            </a:r>
            <a:r>
              <a:rPr lang="en-US" dirty="0">
                <a:latin typeface="Times New Roman" pitchFamily="18" charset="0"/>
                <a:cs typeface="Times New Roman" pitchFamily="18" charset="0"/>
              </a:rPr>
              <a:t> in 1989. Earlier Naib Amir of JUI. </a:t>
            </a:r>
          </a:p>
          <a:p>
            <a:r>
              <a:rPr lang="en-US" dirty="0">
                <a:latin typeface="Times New Roman" pitchFamily="18" charset="0"/>
                <a:cs typeface="Times New Roman" pitchFamily="18" charset="0"/>
              </a:rPr>
              <a:t> Afghan Jehad- Deobandi Ulema were beneficiaries.</a:t>
            </a:r>
          </a:p>
          <a:p>
            <a:r>
              <a:rPr lang="en-US" dirty="0">
                <a:latin typeface="Times New Roman" pitchFamily="18" charset="0"/>
                <a:cs typeface="Times New Roman" pitchFamily="18" charset="0"/>
              </a:rPr>
              <a:t>Subsequently, govt banned </a:t>
            </a:r>
            <a:r>
              <a:rPr lang="en-US" dirty="0" err="1">
                <a:latin typeface="Times New Roman" pitchFamily="18" charset="0"/>
                <a:cs typeface="Times New Roman" pitchFamily="18" charset="0"/>
              </a:rPr>
              <a:t>Sipah</a:t>
            </a:r>
            <a:r>
              <a:rPr lang="en-US" dirty="0">
                <a:latin typeface="Times New Roman" pitchFamily="18" charset="0"/>
                <a:cs typeface="Times New Roman" pitchFamily="18" charset="0"/>
              </a:rPr>
              <a:t>-e-Sahaba Pakistan (SSP)- renamed as Millat e </a:t>
            </a:r>
            <a:r>
              <a:rPr lang="en-US" dirty="0" err="1">
                <a:latin typeface="Times New Roman" pitchFamily="18" charset="0"/>
                <a:cs typeface="Times New Roman" pitchFamily="18" charset="0"/>
              </a:rPr>
              <a:t>Islami</a:t>
            </a:r>
            <a:r>
              <a:rPr lang="en-US" dirty="0">
                <a:latin typeface="Times New Roman" pitchFamily="18" charset="0"/>
                <a:cs typeface="Times New Roman" pitchFamily="18" charset="0"/>
              </a:rPr>
              <a:t> and rival Shia organization </a:t>
            </a:r>
            <a:r>
              <a:rPr lang="en-US" dirty="0" err="1">
                <a:latin typeface="Times New Roman" pitchFamily="18" charset="0"/>
                <a:cs typeface="Times New Roman" pitchFamily="18" charset="0"/>
              </a:rPr>
              <a:t>Tehrik</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Nifaz</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Figh</a:t>
            </a:r>
            <a:r>
              <a:rPr lang="en-US" dirty="0">
                <a:latin typeface="Times New Roman" pitchFamily="18" charset="0"/>
                <a:cs typeface="Times New Roman" pitchFamily="18" charset="0"/>
              </a:rPr>
              <a:t> e </a:t>
            </a:r>
            <a:r>
              <a:rPr lang="en-US" dirty="0" err="1">
                <a:latin typeface="Times New Roman" pitchFamily="18" charset="0"/>
                <a:cs typeface="Times New Roman" pitchFamily="18" charset="0"/>
              </a:rPr>
              <a:t>Jafaria</a:t>
            </a:r>
            <a:r>
              <a:rPr lang="en-US" dirty="0">
                <a:latin typeface="Times New Roman" pitchFamily="18" charset="0"/>
                <a:cs typeface="Times New Roman" pitchFamily="18" charset="0"/>
              </a:rPr>
              <a:t> (TNFTJ). </a:t>
            </a:r>
            <a:r>
              <a:rPr lang="en-US" dirty="0" err="1">
                <a:latin typeface="Times New Roman" pitchFamily="18" charset="0"/>
                <a:cs typeface="Times New Roman" pitchFamily="18" charset="0"/>
              </a:rPr>
              <a:t>Sipah</a:t>
            </a:r>
            <a:r>
              <a:rPr lang="en-US" dirty="0">
                <a:latin typeface="Times New Roman" pitchFamily="18" charset="0"/>
                <a:cs typeface="Times New Roman" pitchFamily="18" charset="0"/>
              </a:rPr>
              <a:t> e Muhammad is militant group of TNFJ. </a:t>
            </a:r>
          </a:p>
          <a:p>
            <a:endParaRPr lang="en-US" dirty="0">
              <a:latin typeface="Times New Roman" pitchFamily="18" charset="0"/>
              <a:cs typeface="Times New Roman" pitchFamily="18" charset="0"/>
            </a:endParaRPr>
          </a:p>
          <a:p>
            <a:pPr marL="0" indent="0">
              <a:buNone/>
            </a:pP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4248149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EC5D95-F473-4BF5-85C2-9EE9F4CA1473}"/>
              </a:ext>
            </a:extLst>
          </p:cNvPr>
          <p:cNvSpPr>
            <a:spLocks noGrp="1"/>
          </p:cNvSpPr>
          <p:nvPr>
            <p:ph type="title"/>
          </p:nvPr>
        </p:nvSpPr>
        <p:spPr>
          <a:xfrm>
            <a:off x="312420" y="365125"/>
            <a:ext cx="11567160" cy="1325563"/>
          </a:xfrm>
        </p:spPr>
        <p:txBody>
          <a:bodyPr/>
          <a:lstStyle/>
          <a:p>
            <a:r>
              <a:rPr lang="en-US" dirty="0" smtClean="0">
                <a:latin typeface="Times New Roman" pitchFamily="18" charset="0"/>
                <a:cs typeface="Times New Roman" pitchFamily="18" charset="0"/>
              </a:rPr>
              <a:t>   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Phase-90s</a:t>
            </a:r>
            <a:r>
              <a:rPr lang="en-US" dirty="0">
                <a:latin typeface="Times New Roman" pitchFamily="18" charset="0"/>
                <a:cs typeface="Times New Roman" pitchFamily="18" charset="0"/>
              </a:rPr>
              <a:t>…..</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5262E658-A68E-4DC4-8984-0512AF2F6EEB}"/>
              </a:ext>
            </a:extLst>
          </p:cNvPr>
          <p:cNvSpPr>
            <a:spLocks noGrp="1"/>
          </p:cNvSpPr>
          <p:nvPr>
            <p:ph idx="1"/>
          </p:nvPr>
        </p:nvSpPr>
        <p:spPr/>
        <p:txBody>
          <a:bodyPr/>
          <a:lstStyle/>
          <a:p>
            <a:pPr marL="0" indent="0">
              <a:buNone/>
            </a:pPr>
            <a:endParaRPr lang="en-US" dirty="0"/>
          </a:p>
          <a:p>
            <a:pPr marL="0" indent="0">
              <a:buNone/>
            </a:pPr>
            <a:endParaRPr lang="en-US" dirty="0"/>
          </a:p>
          <a:p>
            <a:r>
              <a:rPr lang="en-US" sz="3600" b="1" u="sng" dirty="0">
                <a:latin typeface="Times New Roman" pitchFamily="18" charset="0"/>
                <a:cs typeface="Times New Roman" pitchFamily="18" charset="0"/>
              </a:rPr>
              <a:t>Four consecutive governments.</a:t>
            </a:r>
          </a:p>
        </p:txBody>
      </p:sp>
    </p:spTree>
    <p:extLst>
      <p:ext uri="{BB962C8B-B14F-4D97-AF65-F5344CB8AC3E}">
        <p14:creationId xmlns:p14="http://schemas.microsoft.com/office/powerpoint/2010/main" val="2160636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466D46-63E4-4AB5-95B8-FD09627102F7}"/>
              </a:ext>
            </a:extLst>
          </p:cNvPr>
          <p:cNvSpPr>
            <a:spLocks noGrp="1"/>
          </p:cNvSpPr>
          <p:nvPr>
            <p:ph type="title"/>
          </p:nvPr>
        </p:nvSpPr>
        <p:spPr/>
        <p:txBody>
          <a:bodyPr/>
          <a:lstStyle/>
          <a:p>
            <a:r>
              <a:rPr lang="en-US" dirty="0">
                <a:latin typeface="Times New Roman" pitchFamily="18" charset="0"/>
                <a:cs typeface="Times New Roman" pitchFamily="18" charset="0"/>
              </a:rPr>
              <a:t>Benazir Bhutto</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C62F5C9-9F63-44FD-A0FC-320CF8526D9A}"/>
              </a:ext>
            </a:extLst>
          </p:cNvPr>
          <p:cNvSpPr>
            <a:spLocks noGrp="1"/>
          </p:cNvSpPr>
          <p:nvPr>
            <p:ph idx="1"/>
          </p:nvPr>
        </p:nvSpPr>
        <p:spPr>
          <a:xfrm>
            <a:off x="865496" y="1825625"/>
            <a:ext cx="10515600" cy="4351338"/>
          </a:xfrm>
        </p:spPr>
        <p:txBody>
          <a:bodyPr/>
          <a:lstStyle/>
          <a:p>
            <a:endParaRPr lang="en-GB" dirty="0"/>
          </a:p>
          <a:p>
            <a:r>
              <a:rPr lang="en-GB" dirty="0">
                <a:latin typeface="Times New Roman" pitchFamily="18" charset="0"/>
                <a:cs typeface="Times New Roman" pitchFamily="18" charset="0"/>
              </a:rPr>
              <a:t>After Zia ul </a:t>
            </a:r>
            <a:r>
              <a:rPr lang="en-GB" dirty="0" err="1">
                <a:latin typeface="Times New Roman" pitchFamily="18" charset="0"/>
                <a:cs typeface="Times New Roman" pitchFamily="18" charset="0"/>
              </a:rPr>
              <a:t>Haq’s</a:t>
            </a:r>
            <a:r>
              <a:rPr lang="en-GB" dirty="0">
                <a:latin typeface="Times New Roman" pitchFamily="18" charset="0"/>
                <a:cs typeface="Times New Roman" pitchFamily="18" charset="0"/>
              </a:rPr>
              <a:t> death, Ghulam </a:t>
            </a:r>
            <a:r>
              <a:rPr lang="en-GB" dirty="0" err="1">
                <a:latin typeface="Times New Roman" pitchFamily="18" charset="0"/>
                <a:cs typeface="Times New Roman" pitchFamily="18" charset="0"/>
              </a:rPr>
              <a:t>Ishaq</a:t>
            </a:r>
            <a:r>
              <a:rPr lang="en-GB" dirty="0">
                <a:latin typeface="Times New Roman" pitchFamily="18" charset="0"/>
                <a:cs typeface="Times New Roman" pitchFamily="18" charset="0"/>
              </a:rPr>
              <a:t> Khan came to power as interim President. </a:t>
            </a:r>
          </a:p>
          <a:p>
            <a:r>
              <a:rPr lang="en-GB" dirty="0">
                <a:latin typeface="Times New Roman" pitchFamily="18" charset="0"/>
                <a:cs typeface="Times New Roman" pitchFamily="18" charset="0"/>
              </a:rPr>
              <a:t>In the 1988, Benazir Bhutto  daughter of </a:t>
            </a:r>
            <a:r>
              <a:rPr lang="en-GB" dirty="0" err="1">
                <a:latin typeface="Times New Roman" pitchFamily="18" charset="0"/>
                <a:cs typeface="Times New Roman" pitchFamily="18" charset="0"/>
              </a:rPr>
              <a:t>Zulifikar</a:t>
            </a:r>
            <a:r>
              <a:rPr lang="en-GB" dirty="0">
                <a:latin typeface="Times New Roman" pitchFamily="18" charset="0"/>
                <a:cs typeface="Times New Roman" pitchFamily="18" charset="0"/>
              </a:rPr>
              <a:t>  Ali Bhutto) was elected as the Prime Minister.</a:t>
            </a:r>
          </a:p>
          <a:p>
            <a:r>
              <a:rPr lang="en-US" dirty="0">
                <a:latin typeface="Times New Roman" pitchFamily="18" charset="0"/>
                <a:cs typeface="Times New Roman" pitchFamily="18" charset="0"/>
              </a:rPr>
              <a:t>1988 Elections - IJI vs. Benazir Bhutto – Islam did not permit women to serve as a head of a state. </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881804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992685-5E03-4E3A-A0B6-88BCD156CD38}"/>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In the 1988 elections, her party had won the largest number of seats in the National Assembly but controlled only one of the four provinces. Punjab, the most populous province, with over half of Pakistan's population, came under the control of the opposition IJI and of its leader, Nawaz Sharif.</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303441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8959D92-4F8B-48CA-89DE-DEE27040EBB7}"/>
              </a:ext>
            </a:extLst>
          </p:cNvPr>
          <p:cNvSpPr>
            <a:spLocks noGrp="1"/>
          </p:cNvSpPr>
          <p:nvPr>
            <p:ph idx="1"/>
          </p:nvPr>
        </p:nvSpPr>
        <p:spPr/>
        <p:txBody>
          <a:bodyPr/>
          <a:lstStyle/>
          <a:p>
            <a:pPr algn="just"/>
            <a:r>
              <a:rPr lang="en-US" dirty="0">
                <a:latin typeface="Times New Roman" pitchFamily="18" charset="0"/>
                <a:cs typeface="Times New Roman" pitchFamily="18" charset="0"/>
              </a:rPr>
              <a:t>she pursued a course of confrontation, including unsuccessful efforts to overthrow him in the provincial assembly. In addition, the failure of the PPP to share power and spoils with its coalition partners caused further alienation, including the withdrawal of the MQM from the government in October 1989.</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739658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826EC38-887E-414D-8F2A-EC813A7B0547}"/>
              </a:ext>
            </a:extLst>
          </p:cNvPr>
          <p:cNvSpPr>
            <a:spLocks noGrp="1"/>
          </p:cNvSpPr>
          <p:nvPr>
            <p:ph idx="1"/>
          </p:nvPr>
        </p:nvSpPr>
        <p:spPr>
          <a:xfrm>
            <a:off x="838200" y="918351"/>
            <a:ext cx="10515600" cy="5265119"/>
          </a:xfrm>
        </p:spPr>
        <p:txBody>
          <a:bodyPr>
            <a:normAutofit/>
          </a:bodyPr>
          <a:lstStyle/>
          <a:p>
            <a:pPr algn="just"/>
            <a:r>
              <a:rPr lang="en-US" dirty="0">
                <a:latin typeface="Times New Roman" pitchFamily="18" charset="0"/>
                <a:cs typeface="Times New Roman" pitchFamily="18" charset="0"/>
              </a:rPr>
              <a:t>Benazir's problems were further accentuated in February 1990 when an MQM-directed strike in Karachi escalated into rioting that virtually paralyzed the city. The strike had been called to protest the alleged abduction of MQM supporters by the PPP. </a:t>
            </a:r>
          </a:p>
          <a:p>
            <a:pPr algn="just"/>
            <a:r>
              <a:rPr lang="en-US" dirty="0">
                <a:latin typeface="Times New Roman" pitchFamily="18" charset="0"/>
                <a:cs typeface="Times New Roman" pitchFamily="18" charset="0"/>
              </a:rPr>
              <a:t>The resulting loss of life and property forced Benazir to call in the army to restore order. In addition to the violence in Sindh and elsewhere. </a:t>
            </a:r>
          </a:p>
          <a:p>
            <a:pPr algn="just"/>
            <a:r>
              <a:rPr lang="en-US" dirty="0">
                <a:latin typeface="Times New Roman" pitchFamily="18" charset="0"/>
                <a:cs typeface="Times New Roman" pitchFamily="18" charset="0"/>
              </a:rPr>
              <a:t>She had to cope with increasing charges of corruption, the appointment of her mother, Nusrat, as a senior minister without portfolio, followed by the selection of her father-in-law as chairman of the parliamentary public accounts committee, was viewed in some quarters as ill-advised nepotism.</a:t>
            </a:r>
          </a:p>
          <a:p>
            <a:pPr marL="0" indent="0" algn="just">
              <a:buNone/>
            </a:pP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13361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58A3AB-FC0C-4416-8BF4-9DD9A00E883B}"/>
              </a:ext>
            </a:extLst>
          </p:cNvPr>
          <p:cNvSpPr>
            <a:spLocks noGrp="1"/>
          </p:cNvSpPr>
          <p:nvPr>
            <p:ph type="title"/>
          </p:nvPr>
        </p:nvSpPr>
        <p:spPr/>
        <p:txBody>
          <a:bodyPr/>
          <a:lstStyle/>
          <a:p>
            <a:r>
              <a:rPr lang="en-US" dirty="0">
                <a:latin typeface="Times New Roman" pitchFamily="18" charset="0"/>
                <a:cs typeface="Times New Roman" pitchFamily="18" charset="0"/>
              </a:rPr>
              <a:t>Bureaucracy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F0AA00B9-F06A-40BD-873C-AB44223E5009}"/>
              </a:ext>
            </a:extLst>
          </p:cNvPr>
          <p:cNvSpPr>
            <a:spLocks noGrp="1"/>
          </p:cNvSpPr>
          <p:nvPr>
            <p:ph idx="1"/>
          </p:nvPr>
        </p:nvSpPr>
        <p:spPr/>
        <p:txBody>
          <a:bodyPr/>
          <a:lstStyle/>
          <a:p>
            <a:endParaRPr lang="en-US" dirty="0"/>
          </a:p>
          <a:p>
            <a:endParaRPr lang="en-US" dirty="0"/>
          </a:p>
          <a:p>
            <a:r>
              <a:rPr lang="en-US" dirty="0">
                <a:latin typeface="Times New Roman" pitchFamily="18" charset="0"/>
                <a:cs typeface="Times New Roman" pitchFamily="18" charset="0"/>
              </a:rPr>
              <a:t>Benazir's government also set up the controversial Placement Bureau, which made political appointments to the civil bureaucracy, although the bureau was later abolished.</a:t>
            </a:r>
            <a:endParaRPr lang="x-none" dirty="0">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val="2410716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9806DBA-1A40-49F7-9959-6251EB670537}"/>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Benazir faced problems of the political role of the military forces, the division of power between the central and provincial governments, and the role of Islam, but also pressing new ones, including a large budget deficit and growing ethnic violence.</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998855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D2A3D73-557B-4895-9817-601BCFE249B0}"/>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Her retention of Zia's foreign minister, Sahibzada </a:t>
            </a:r>
            <a:r>
              <a:rPr lang="en-US" dirty="0" err="1">
                <a:latin typeface="Times New Roman" pitchFamily="18" charset="0"/>
                <a:cs typeface="Times New Roman" pitchFamily="18" charset="0"/>
              </a:rPr>
              <a:t>Yaqub</a:t>
            </a:r>
            <a:r>
              <a:rPr lang="en-US" dirty="0">
                <a:latin typeface="Times New Roman" pitchFamily="18" charset="0"/>
                <a:cs typeface="Times New Roman" pitchFamily="18" charset="0"/>
              </a:rPr>
              <a:t> Khan, signaled continuity in pursuit of the country's policy on Afghanistan.</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92912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A2016E-F79C-4BBD-8BF3-32C4F16AFB68}"/>
              </a:ext>
            </a:extLst>
          </p:cNvPr>
          <p:cNvSpPr>
            <a:spLocks noGrp="1"/>
          </p:cNvSpPr>
          <p:nvPr>
            <p:ph type="title"/>
          </p:nvPr>
        </p:nvSpPr>
        <p:spPr/>
        <p:txBody>
          <a:bodyPr/>
          <a:lstStyle/>
          <a:p>
            <a:r>
              <a:rPr lang="en-US" dirty="0" smtClean="0">
                <a:latin typeface="Times New Roman" pitchFamily="18" charset="0"/>
                <a:cs typeface="Times New Roman" pitchFamily="18" charset="0"/>
              </a:rPr>
              <a:t>Continue……</a:t>
            </a:r>
            <a:endParaRPr lang="x-none">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1B322CA9-9226-48DC-A762-66DDC4815DAC}"/>
              </a:ext>
            </a:extLst>
          </p:cNvPr>
          <p:cNvSpPr>
            <a:spLocks noGrp="1"/>
          </p:cNvSpPr>
          <p:nvPr>
            <p:ph idx="1"/>
          </p:nvPr>
        </p:nvSpPr>
        <p:spPr/>
        <p:txBody>
          <a:bodyPr>
            <a:normAutofit lnSpcReduction="10000"/>
          </a:bodyPr>
          <a:lstStyle/>
          <a:p>
            <a:r>
              <a:rPr lang="en-US" dirty="0">
                <a:latin typeface="Times New Roman" pitchFamily="18" charset="0"/>
                <a:cs typeface="Times New Roman" pitchFamily="18" charset="0"/>
              </a:rPr>
              <a:t>1977 Election</a:t>
            </a:r>
          </a:p>
          <a:p>
            <a:r>
              <a:rPr lang="en-US" dirty="0">
                <a:latin typeface="Times New Roman" pitchFamily="18" charset="0"/>
                <a:cs typeface="Times New Roman" pitchFamily="18" charset="0"/>
              </a:rPr>
              <a:t>On Jan 1977- Nine opposition political parties came together to form PNA. </a:t>
            </a:r>
          </a:p>
          <a:p>
            <a:r>
              <a:rPr lang="en-US" dirty="0">
                <a:latin typeface="Times New Roman" pitchFamily="18" charset="0"/>
                <a:cs typeface="Times New Roman" pitchFamily="18" charset="0"/>
              </a:rPr>
              <a:t>PNA refused to accept the result and boycotted Provincial election.</a:t>
            </a:r>
          </a:p>
          <a:p>
            <a:r>
              <a:rPr lang="en-US" dirty="0">
                <a:latin typeface="Times New Roman" pitchFamily="18" charset="0"/>
                <a:cs typeface="Times New Roman" pitchFamily="18" charset="0"/>
              </a:rPr>
              <a:t>Operation fair play – July 7, 1977.</a:t>
            </a:r>
          </a:p>
          <a:p>
            <a:r>
              <a:rPr lang="en-US" dirty="0">
                <a:latin typeface="Times New Roman" pitchFamily="18" charset="0"/>
                <a:cs typeface="Times New Roman" pitchFamily="18" charset="0"/>
              </a:rPr>
              <a:t>Zia took over for 11 years</a:t>
            </a:r>
          </a:p>
          <a:p>
            <a:r>
              <a:rPr lang="en-US" altLang="en-US" dirty="0">
                <a:latin typeface="Times New Roman" pitchFamily="18" charset="0"/>
                <a:cs typeface="Times New Roman" pitchFamily="18" charset="0"/>
              </a:rPr>
              <a:t>Zia was appointed by Zulfiqar Ali Bhutto as Chief of Army Staff,   superseding five senior Generals.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 1978- President Fazal </a:t>
            </a:r>
            <a:r>
              <a:rPr lang="en-US" dirty="0" err="1">
                <a:latin typeface="Times New Roman" pitchFamily="18" charset="0"/>
                <a:cs typeface="Times New Roman" pitchFamily="18" charset="0"/>
              </a:rPr>
              <a:t>Illahi</a:t>
            </a:r>
            <a:r>
              <a:rPr lang="en-US" dirty="0">
                <a:latin typeface="Times New Roman" pitchFamily="18" charset="0"/>
                <a:cs typeface="Times New Roman" pitchFamily="18" charset="0"/>
              </a:rPr>
              <a:t> Chaudhry stepped down and Zia became the President.  </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196623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933C33F-5BF4-49E3-8322-F7AD086198AC}"/>
              </a:ext>
            </a:extLst>
          </p:cNvPr>
          <p:cNvSpPr>
            <a:spLocks noGrp="1"/>
          </p:cNvSpPr>
          <p:nvPr>
            <p:ph type="title"/>
          </p:nvPr>
        </p:nvSpPr>
        <p:spPr/>
        <p:txBody>
          <a:bodyPr/>
          <a:lstStyle/>
          <a:p>
            <a:r>
              <a:rPr lang="en-US" dirty="0">
                <a:latin typeface="Times New Roman" pitchFamily="18" charset="0"/>
                <a:cs typeface="Times New Roman" pitchFamily="18" charset="0"/>
              </a:rPr>
              <a:t>Economy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4F6ED7E6-0DC5-4FBA-9AF3-7038B941BAE5}"/>
              </a:ext>
            </a:extLst>
          </p:cNvPr>
          <p:cNvSpPr>
            <a:spLocks noGrp="1"/>
          </p:cNvSpPr>
          <p:nvPr>
            <p:ph idx="1"/>
          </p:nvPr>
        </p:nvSpPr>
        <p:spPr>
          <a:xfrm>
            <a:off x="851848" y="1825625"/>
            <a:ext cx="10515600" cy="4351338"/>
          </a:xfrm>
        </p:spPr>
        <p:txBody>
          <a:bodyPr/>
          <a:lstStyle/>
          <a:p>
            <a:endParaRPr lang="en-GB" dirty="0"/>
          </a:p>
          <a:p>
            <a:endParaRPr lang="en-GB" dirty="0"/>
          </a:p>
          <a:p>
            <a:pPr algn="just"/>
            <a:r>
              <a:rPr lang="en-GB" dirty="0">
                <a:latin typeface="Times New Roman" pitchFamily="18" charset="0"/>
                <a:cs typeface="Times New Roman" pitchFamily="18" charset="0"/>
              </a:rPr>
              <a:t>As a ruler, Bhutto looked to modernize Pakistan into an economic and industrial safe haven for investors and entrepreneurs. </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838016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B6750E-06AB-49B6-ACDE-2C40742A8186}"/>
              </a:ext>
            </a:extLst>
          </p:cNvPr>
          <p:cNvSpPr>
            <a:spLocks noGrp="1"/>
          </p:cNvSpPr>
          <p:nvPr>
            <p:ph type="title"/>
          </p:nvPr>
        </p:nvSpPr>
        <p:spPr/>
        <p:txBody>
          <a:bodyPr/>
          <a:lstStyle/>
          <a:p>
            <a:r>
              <a:rPr lang="en-US" dirty="0">
                <a:latin typeface="Times New Roman" pitchFamily="18" charset="0"/>
                <a:cs typeface="Times New Roman" pitchFamily="18" charset="0"/>
              </a:rPr>
              <a:t>Participation</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C6FD784C-3CA8-43EF-90F0-5CC8B74D285A}"/>
              </a:ext>
            </a:extLst>
          </p:cNvPr>
          <p:cNvSpPr>
            <a:spLocks noGrp="1"/>
          </p:cNvSpPr>
          <p:nvPr>
            <p:ph idx="1"/>
          </p:nvPr>
        </p:nvSpPr>
        <p:spPr/>
        <p:txBody>
          <a:bodyPr/>
          <a:lstStyle/>
          <a:p>
            <a:endParaRPr lang="en-GB" dirty="0"/>
          </a:p>
          <a:p>
            <a:endParaRPr lang="en-GB" dirty="0"/>
          </a:p>
          <a:p>
            <a:pPr algn="just"/>
            <a:r>
              <a:rPr lang="en-GB" dirty="0">
                <a:latin typeface="Times New Roman" pitchFamily="18" charset="0"/>
                <a:cs typeface="Times New Roman" pitchFamily="18" charset="0"/>
              </a:rPr>
              <a:t>In 1990, President </a:t>
            </a:r>
            <a:r>
              <a:rPr lang="en-GB" dirty="0" err="1">
                <a:latin typeface="Times New Roman" pitchFamily="18" charset="0"/>
                <a:cs typeface="Times New Roman" pitchFamily="18" charset="0"/>
              </a:rPr>
              <a:t>Ishaq</a:t>
            </a:r>
            <a:r>
              <a:rPr lang="en-GB" dirty="0">
                <a:latin typeface="Times New Roman" pitchFamily="18" charset="0"/>
                <a:cs typeface="Times New Roman" pitchFamily="18" charset="0"/>
              </a:rPr>
              <a:t> Khan was forced to dismiss Bhutto’s corrupt, incompetent government using the eighth amendment, while also dissolving the National Assembly and declaring a state of emergency.</a:t>
            </a:r>
          </a:p>
          <a:p>
            <a:pPr algn="just"/>
            <a:endParaRPr lang="en-US" dirty="0">
              <a:latin typeface="Times New Roman" pitchFamily="18" charset="0"/>
              <a:cs typeface="Times New Roman" pitchFamily="18" charset="0"/>
            </a:endParaRP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846750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71CAC30-A721-4C82-997A-492DBD50417F}"/>
              </a:ext>
            </a:extLst>
          </p:cNvPr>
          <p:cNvSpPr>
            <a:spLocks noGrp="1"/>
          </p:cNvSpPr>
          <p:nvPr>
            <p:ph idx="1"/>
          </p:nvPr>
        </p:nvSpPr>
        <p:spPr/>
        <p:txBody>
          <a:bodyPr/>
          <a:lstStyle/>
          <a:p>
            <a:endParaRPr lang="en-GB" dirty="0"/>
          </a:p>
          <a:p>
            <a:pPr algn="just"/>
            <a:r>
              <a:rPr lang="en-GB" dirty="0">
                <a:latin typeface="Times New Roman" pitchFamily="18" charset="0"/>
                <a:cs typeface="Times New Roman" pitchFamily="18" charset="0"/>
              </a:rPr>
              <a:t>In the 1993 elections Benazir Bhutto was elected Prime Minister and Farooq Ahmed Khan Leghari was elected president .</a:t>
            </a:r>
          </a:p>
          <a:p>
            <a:pPr algn="just"/>
            <a:r>
              <a:rPr lang="en-US" dirty="0">
                <a:latin typeface="Times New Roman" pitchFamily="18" charset="0"/>
                <a:cs typeface="Times New Roman" pitchFamily="18" charset="0"/>
              </a:rPr>
              <a:t>The PML-J helped the PPP take control of the Punjab, an objective that Bhutto could not attain in her earlier administration.</a:t>
            </a:r>
          </a:p>
          <a:p>
            <a:pPr algn="just"/>
            <a:r>
              <a:rPr lang="en-US" dirty="0">
                <a:latin typeface="Times New Roman" pitchFamily="18" charset="0"/>
                <a:cs typeface="Times New Roman" pitchFamily="18" charset="0"/>
              </a:rPr>
              <a:t>Nonetheless, Nawaz Sharif’s party was able to form coalition provincial governments in </a:t>
            </a:r>
            <a:r>
              <a:rPr lang="en-US" dirty="0" smtClean="0">
                <a:latin typeface="Times New Roman" pitchFamily="18" charset="0"/>
                <a:cs typeface="Times New Roman" pitchFamily="18" charset="0"/>
              </a:rPr>
              <a:t>Baluchistan </a:t>
            </a:r>
            <a:r>
              <a:rPr lang="en-US" dirty="0">
                <a:latin typeface="Times New Roman" pitchFamily="18" charset="0"/>
                <a:cs typeface="Times New Roman" pitchFamily="18" charset="0"/>
              </a:rPr>
              <a:t>and KPK</a:t>
            </a:r>
          </a:p>
          <a:p>
            <a:pPr algn="just"/>
            <a:endParaRPr lang="en-US" dirty="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228141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A2343E-75FA-4583-9DEB-3ECE223887C1}"/>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Embroiled in a banking scandal </a:t>
            </a:r>
          </a:p>
          <a:p>
            <a:pPr algn="just"/>
            <a:r>
              <a:rPr lang="en-US" dirty="0">
                <a:latin typeface="Times New Roman" pitchFamily="18" charset="0"/>
                <a:cs typeface="Times New Roman" pitchFamily="18" charset="0"/>
              </a:rPr>
              <a:t> President Leghari accused of a land deal.</a:t>
            </a:r>
            <a:endParaRPr lang="x-none" dirty="0">
              <a:latin typeface="Times New Roman" pitchFamily="18" charset="0"/>
              <a:cs typeface="Times New Roman" pitchFamily="18" charset="0"/>
            </a:endParaRP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199055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0EDFAE5-7A56-4DC5-8147-F03568928F5A}"/>
              </a:ext>
            </a:extLst>
          </p:cNvPr>
          <p:cNvSpPr>
            <a:spLocks noGrp="1"/>
          </p:cNvSpPr>
          <p:nvPr>
            <p:ph idx="1"/>
          </p:nvPr>
        </p:nvSpPr>
        <p:spPr/>
        <p:txBody>
          <a:bodyPr/>
          <a:lstStyle/>
          <a:p>
            <a:pPr algn="just"/>
            <a:r>
              <a:rPr lang="en-US" dirty="0">
                <a:latin typeface="Times New Roman" pitchFamily="18" charset="0"/>
                <a:cs typeface="Times New Roman" pitchFamily="18" charset="0"/>
              </a:rPr>
              <a:t>In Sindh, sectarian fighting erupted.</a:t>
            </a:r>
          </a:p>
          <a:p>
            <a:pPr algn="just"/>
            <a:r>
              <a:rPr lang="en-US" dirty="0">
                <a:latin typeface="Times New Roman" pitchFamily="18" charset="0"/>
                <a:cs typeface="Times New Roman" pitchFamily="18" charset="0"/>
              </a:rPr>
              <a:t>In the North-West Frontier Province tribal leaders had become the target of assassins, while others were implicated in trafficking weapons and drugs.</a:t>
            </a:r>
          </a:p>
          <a:p>
            <a:pPr algn="just"/>
            <a:r>
              <a:rPr lang="en-US" dirty="0">
                <a:latin typeface="Times New Roman" pitchFamily="18" charset="0"/>
                <a:cs typeface="Times New Roman" pitchFamily="18" charset="0"/>
              </a:rPr>
              <a:t>Moreover, in October 1995 some 40 army officers were arrested for allegedly plotting to overthrow the government and kill the president and prime minister.</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535266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6463DD4-C831-4EB6-A47B-094AB1435F65}"/>
              </a:ext>
            </a:extLst>
          </p:cNvPr>
          <p:cNvSpPr>
            <a:spLocks noGrp="1"/>
          </p:cNvSpPr>
          <p:nvPr>
            <p:ph idx="1"/>
          </p:nvPr>
        </p:nvSpPr>
        <p:spPr/>
        <p:txBody>
          <a:bodyPr/>
          <a:lstStyle/>
          <a:p>
            <a:endParaRPr lang="en-US" dirty="0"/>
          </a:p>
          <a:p>
            <a:endParaRPr lang="en-US" dirty="0"/>
          </a:p>
          <a:p>
            <a:pPr algn="just"/>
            <a:r>
              <a:rPr lang="en-US" dirty="0">
                <a:latin typeface="Times New Roman" pitchFamily="18" charset="0"/>
                <a:cs typeface="Times New Roman" pitchFamily="18" charset="0"/>
              </a:rPr>
              <a:t>That moment came in September 1996, when Benazir’s brother Murtaza Bhutto was killed in a police shootout, and Asif Ali </a:t>
            </a:r>
            <a:r>
              <a:rPr lang="en-US" dirty="0" err="1">
                <a:latin typeface="Times New Roman" pitchFamily="18" charset="0"/>
                <a:cs typeface="Times New Roman" pitchFamily="18" charset="0"/>
              </a:rPr>
              <a:t>Zardari</a:t>
            </a:r>
            <a:r>
              <a:rPr lang="en-US" dirty="0">
                <a:latin typeface="Times New Roman" pitchFamily="18" charset="0"/>
                <a:cs typeface="Times New Roman" pitchFamily="18" charset="0"/>
              </a:rPr>
              <a:t> was accused of complicity in Murtaza’s death. In November, Leghari dismissed Bhutto’s government.</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84697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03AD0E3-018C-48CC-B42E-CE3E592B1223}"/>
              </a:ext>
            </a:extLst>
          </p:cNvPr>
          <p:cNvSpPr>
            <a:spLocks noGrp="1"/>
          </p:cNvSpPr>
          <p:nvPr>
            <p:ph idx="1"/>
          </p:nvPr>
        </p:nvSpPr>
        <p:spPr/>
        <p:txBody>
          <a:bodyPr/>
          <a:lstStyle/>
          <a:p>
            <a:r>
              <a:rPr lang="en-GB" dirty="0">
                <a:latin typeface="Times New Roman" pitchFamily="18" charset="0"/>
                <a:cs typeface="Times New Roman" pitchFamily="18" charset="0"/>
              </a:rPr>
              <a:t>Despite his public goal to revoke the eighth amendment, Leghari used it to dissolve the government of Benazir Bhutto in 1996.</a:t>
            </a:r>
          </a:p>
          <a:p>
            <a:endParaRPr lang="x-none" dirty="0"/>
          </a:p>
        </p:txBody>
      </p:sp>
    </p:spTree>
    <p:extLst>
      <p:ext uri="{BB962C8B-B14F-4D97-AF65-F5344CB8AC3E}">
        <p14:creationId xmlns:p14="http://schemas.microsoft.com/office/powerpoint/2010/main" val="1037186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4D4F35-0CD9-424D-86AB-F113DE44E3C2}"/>
              </a:ext>
            </a:extLst>
          </p:cNvPr>
          <p:cNvSpPr>
            <a:spLocks noGrp="1"/>
          </p:cNvSpPr>
          <p:nvPr>
            <p:ph type="title"/>
          </p:nvPr>
        </p:nvSpPr>
        <p:spPr>
          <a:xfrm>
            <a:off x="559558" y="365125"/>
            <a:ext cx="10794242" cy="2651030"/>
          </a:xfrm>
        </p:spPr>
        <p:txBody>
          <a:bodyPr>
            <a:normAutofit fontScale="90000"/>
          </a:bodyPr>
          <a:lstStyle/>
          <a:p>
            <a:pPr lvl="0">
              <a:spcBef>
                <a:spcPts val="1000"/>
              </a:spcBef>
            </a:pPr>
            <a:r>
              <a:rPr lang="en-US" altLang="en-US" sz="2800" b="1" dirty="0" smtClean="0">
                <a:solidFill>
                  <a:prstClr val="black"/>
                </a:solidFill>
                <a:latin typeface="Maiandra GD" panose="020E0502030308020204" pitchFamily="34" charset="0"/>
                <a:ea typeface="+mn-ea"/>
                <a:cs typeface="+mn-cs"/>
              </a:rPr>
              <a:t/>
            </a:r>
            <a:br>
              <a:rPr lang="en-US" altLang="en-US" sz="2800" b="1" dirty="0" smtClean="0">
                <a:solidFill>
                  <a:prstClr val="black"/>
                </a:solidFill>
                <a:latin typeface="Maiandra GD" panose="020E0502030308020204" pitchFamily="34" charset="0"/>
                <a:ea typeface="+mn-ea"/>
                <a:cs typeface="+mn-cs"/>
              </a:rPr>
            </a:br>
            <a:r>
              <a:rPr lang="en-US" altLang="en-US" sz="2800" b="1" dirty="0">
                <a:solidFill>
                  <a:prstClr val="black"/>
                </a:solidFill>
                <a:latin typeface="Maiandra GD" panose="020E0502030308020204" pitchFamily="34" charset="0"/>
                <a:ea typeface="+mn-ea"/>
                <a:cs typeface="+mn-cs"/>
              </a:rPr>
              <a:t/>
            </a:r>
            <a:br>
              <a:rPr lang="en-US" altLang="en-US" sz="2800" b="1" dirty="0">
                <a:solidFill>
                  <a:prstClr val="black"/>
                </a:solidFill>
                <a:latin typeface="Maiandra GD" panose="020E0502030308020204" pitchFamily="34" charset="0"/>
                <a:ea typeface="+mn-ea"/>
                <a:cs typeface="+mn-cs"/>
              </a:rPr>
            </a:br>
            <a:r>
              <a:rPr lang="en-US" altLang="en-US" sz="2800" b="1" dirty="0" smtClean="0">
                <a:solidFill>
                  <a:prstClr val="black"/>
                </a:solidFill>
                <a:latin typeface="Maiandra GD" panose="020E0502030308020204" pitchFamily="34" charset="0"/>
                <a:ea typeface="+mn-ea"/>
                <a:cs typeface="+mn-cs"/>
              </a:rPr>
              <a:t/>
            </a:r>
            <a:br>
              <a:rPr lang="en-US" altLang="en-US" sz="2800" b="1" dirty="0" smtClean="0">
                <a:solidFill>
                  <a:prstClr val="black"/>
                </a:solidFill>
                <a:latin typeface="Maiandra GD" panose="020E0502030308020204" pitchFamily="34" charset="0"/>
                <a:ea typeface="+mn-ea"/>
                <a:cs typeface="+mn-cs"/>
              </a:rPr>
            </a:br>
            <a:r>
              <a:rPr lang="en-US" altLang="en-US" sz="2800" b="1" dirty="0">
                <a:solidFill>
                  <a:prstClr val="black"/>
                </a:solidFill>
                <a:latin typeface="Maiandra GD" panose="020E0502030308020204" pitchFamily="34" charset="0"/>
                <a:ea typeface="+mn-ea"/>
                <a:cs typeface="+mn-cs"/>
              </a:rPr>
              <a:t>	</a:t>
            </a:r>
            <a:r>
              <a:rPr lang="en-US" altLang="en-US" sz="2800" b="1" dirty="0" smtClean="0">
                <a:solidFill>
                  <a:prstClr val="black"/>
                </a:solidFill>
                <a:latin typeface="Maiandra GD" panose="020E0502030308020204" pitchFamily="34" charset="0"/>
                <a:ea typeface="+mn-ea"/>
                <a:cs typeface="+mn-cs"/>
              </a:rPr>
              <a:t>	              </a:t>
            </a:r>
            <a:r>
              <a:rPr lang="en-US" altLang="en-US" sz="4000" b="1" dirty="0" smtClean="0">
                <a:solidFill>
                  <a:prstClr val="black"/>
                </a:solidFill>
                <a:latin typeface="Times New Roman" pitchFamily="18" charset="0"/>
                <a:ea typeface="+mn-ea"/>
                <a:cs typeface="Times New Roman" pitchFamily="18" charset="0"/>
              </a:rPr>
              <a:t>Nawaz </a:t>
            </a:r>
            <a:r>
              <a:rPr lang="en-US" altLang="en-US" sz="4000" b="1" dirty="0">
                <a:solidFill>
                  <a:prstClr val="black"/>
                </a:solidFill>
                <a:latin typeface="Times New Roman" pitchFamily="18" charset="0"/>
                <a:ea typeface="+mn-ea"/>
                <a:cs typeface="Times New Roman" pitchFamily="18" charset="0"/>
              </a:rPr>
              <a:t>Sharif</a:t>
            </a:r>
            <a:r>
              <a:rPr lang="en-US" altLang="en-US" sz="4000" dirty="0">
                <a:solidFill>
                  <a:prstClr val="black"/>
                </a:solidFill>
                <a:latin typeface="Times New Roman" pitchFamily="18" charset="0"/>
                <a:ea typeface="+mn-ea"/>
                <a:cs typeface="Times New Roman" pitchFamily="18" charset="0"/>
              </a:rPr>
              <a:t/>
            </a:r>
            <a:br>
              <a:rPr lang="en-US" altLang="en-US" sz="4000" dirty="0">
                <a:solidFill>
                  <a:prstClr val="black"/>
                </a:solidFill>
                <a:latin typeface="Times New Roman" pitchFamily="18" charset="0"/>
                <a:ea typeface="+mn-ea"/>
                <a:cs typeface="Times New Roman" pitchFamily="18" charset="0"/>
              </a:rPr>
            </a:br>
            <a:r>
              <a:rPr lang="en-US" altLang="en-US" sz="4000" dirty="0">
                <a:solidFill>
                  <a:prstClr val="black"/>
                </a:solidFill>
                <a:latin typeface="Times New Roman" pitchFamily="18" charset="0"/>
                <a:ea typeface="+mn-ea"/>
                <a:cs typeface="Times New Roman" pitchFamily="18" charset="0"/>
              </a:rPr>
              <a:t>                        </a:t>
            </a:r>
            <a:r>
              <a:rPr lang="en-US" altLang="en-US" sz="4000" dirty="0" smtClean="0">
                <a:solidFill>
                  <a:prstClr val="black"/>
                </a:solidFill>
                <a:latin typeface="Times New Roman" pitchFamily="18" charset="0"/>
                <a:ea typeface="+mn-ea"/>
                <a:cs typeface="Times New Roman" pitchFamily="18" charset="0"/>
              </a:rPr>
              <a:t/>
            </a:r>
            <a:br>
              <a:rPr lang="en-US" altLang="en-US" sz="4000" dirty="0" smtClean="0">
                <a:solidFill>
                  <a:prstClr val="black"/>
                </a:solidFill>
                <a:latin typeface="Times New Roman" pitchFamily="18" charset="0"/>
                <a:ea typeface="+mn-ea"/>
                <a:cs typeface="Times New Roman" pitchFamily="18" charset="0"/>
              </a:rPr>
            </a:br>
            <a:r>
              <a:rPr lang="en-US" altLang="en-US" sz="4000" dirty="0">
                <a:solidFill>
                  <a:prstClr val="black"/>
                </a:solidFill>
                <a:latin typeface="Times New Roman" pitchFamily="18" charset="0"/>
                <a:ea typeface="+mn-ea"/>
                <a:cs typeface="Times New Roman" pitchFamily="18" charset="0"/>
              </a:rPr>
              <a:t> </a:t>
            </a:r>
            <a:r>
              <a:rPr lang="en-US" altLang="en-US" sz="4000" dirty="0" smtClean="0">
                <a:solidFill>
                  <a:prstClr val="black"/>
                </a:solidFill>
                <a:latin typeface="Times New Roman" pitchFamily="18" charset="0"/>
                <a:ea typeface="+mn-ea"/>
                <a:cs typeface="Times New Roman" pitchFamily="18" charset="0"/>
              </a:rPr>
              <a:t>                    1990-1993</a:t>
            </a:r>
            <a:r>
              <a:rPr lang="en-US" altLang="en-US" sz="4000" dirty="0">
                <a:solidFill>
                  <a:prstClr val="black"/>
                </a:solidFill>
                <a:latin typeface="Times New Roman" pitchFamily="18" charset="0"/>
                <a:ea typeface="+mn-ea"/>
                <a:cs typeface="Times New Roman" pitchFamily="18" charset="0"/>
              </a:rPr>
              <a:t>; 1997-1999</a:t>
            </a:r>
            <a:br>
              <a:rPr lang="en-US" altLang="en-US" sz="4000" dirty="0">
                <a:solidFill>
                  <a:prstClr val="black"/>
                </a:solidFill>
                <a:latin typeface="Times New Roman" pitchFamily="18" charset="0"/>
                <a:ea typeface="+mn-ea"/>
                <a:cs typeface="Times New Roman" pitchFamily="18" charset="0"/>
              </a:rPr>
            </a:br>
            <a:r>
              <a:rPr lang="en-GB" sz="2800" dirty="0">
                <a:solidFill>
                  <a:prstClr val="black"/>
                </a:solidFill>
                <a:latin typeface="Calibri"/>
                <a:ea typeface="+mn-ea"/>
                <a:cs typeface="+mn-cs"/>
              </a:rPr>
              <a:t/>
            </a:r>
            <a:br>
              <a:rPr lang="en-GB" sz="2800" dirty="0">
                <a:solidFill>
                  <a:prstClr val="black"/>
                </a:solidFill>
                <a:latin typeface="Calibri"/>
                <a:ea typeface="+mn-ea"/>
                <a:cs typeface="+mn-cs"/>
              </a:rPr>
            </a:br>
            <a:r>
              <a:rPr lang="x-none" sz="2800">
                <a:solidFill>
                  <a:prstClr val="black"/>
                </a:solidFill>
                <a:latin typeface="Calibri"/>
                <a:ea typeface="+mn-ea"/>
                <a:cs typeface="+mn-cs"/>
              </a:rPr>
              <a:t/>
            </a:r>
            <a:br>
              <a:rPr lang="x-none" sz="2800">
                <a:solidFill>
                  <a:prstClr val="black"/>
                </a:solidFill>
                <a:latin typeface="Calibri"/>
                <a:ea typeface="+mn-ea"/>
                <a:cs typeface="+mn-cs"/>
              </a:rPr>
            </a:br>
            <a:r>
              <a:rPr lang="en-US" altLang="en-US" sz="2800" b="1" dirty="0">
                <a:solidFill>
                  <a:prstClr val="black"/>
                </a:solidFill>
                <a:latin typeface="Maiandra GD" panose="020E0502030308020204" pitchFamily="34" charset="0"/>
                <a:ea typeface="+mn-ea"/>
                <a:cs typeface="+mn-cs"/>
              </a:rPr>
              <a:t/>
            </a:r>
            <a:br>
              <a:rPr lang="en-US" altLang="en-US" sz="2800" b="1" dirty="0">
                <a:solidFill>
                  <a:prstClr val="black"/>
                </a:solidFill>
                <a:latin typeface="Maiandra GD" panose="020E0502030308020204" pitchFamily="34" charset="0"/>
                <a:ea typeface="+mn-ea"/>
                <a:cs typeface="+mn-cs"/>
              </a:rPr>
            </a:br>
            <a:r>
              <a:rPr lang="en-US" altLang="en-US" sz="2800" b="1" dirty="0">
                <a:solidFill>
                  <a:prstClr val="black"/>
                </a:solidFill>
                <a:latin typeface="Maiandra GD" panose="020E0502030308020204" pitchFamily="34" charset="0"/>
                <a:ea typeface="+mn-ea"/>
                <a:cs typeface="+mn-cs"/>
              </a:rPr>
              <a:t/>
            </a:r>
            <a:br>
              <a:rPr lang="en-US" altLang="en-US" sz="2800" b="1" dirty="0">
                <a:solidFill>
                  <a:prstClr val="black"/>
                </a:solidFill>
                <a:latin typeface="Maiandra GD" panose="020E0502030308020204" pitchFamily="34" charset="0"/>
                <a:ea typeface="+mn-ea"/>
                <a:cs typeface="+mn-cs"/>
              </a:rPr>
            </a:br>
            <a:endParaRPr lang="x-none"/>
          </a:p>
        </p:txBody>
      </p:sp>
    </p:spTree>
    <p:extLst>
      <p:ext uri="{BB962C8B-B14F-4D97-AF65-F5344CB8AC3E}">
        <p14:creationId xmlns:p14="http://schemas.microsoft.com/office/powerpoint/2010/main" val="996125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D15497-98CC-4743-87BB-476582AA6B35}"/>
              </a:ext>
            </a:extLst>
          </p:cNvPr>
          <p:cNvSpPr>
            <a:spLocks noGrp="1"/>
          </p:cNvSpPr>
          <p:nvPr>
            <p:ph type="title"/>
          </p:nvPr>
        </p:nvSpPr>
        <p:spPr/>
        <p:txBody>
          <a:bodyPr/>
          <a:lstStyle/>
          <a:p>
            <a:r>
              <a:rPr lang="en-US" dirty="0">
                <a:latin typeface="Times New Roman" pitchFamily="18" charset="0"/>
                <a:cs typeface="Times New Roman" pitchFamily="18" charset="0"/>
              </a:rPr>
              <a:t>Judiciary/ Rule of Law/Participation</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25523D75-E4F5-4518-A00F-4A4ED39662EF}"/>
              </a:ext>
            </a:extLst>
          </p:cNvPr>
          <p:cNvSpPr>
            <a:spLocks noGrp="1"/>
          </p:cNvSpPr>
          <p:nvPr>
            <p:ph idx="1"/>
          </p:nvPr>
        </p:nvSpPr>
        <p:spPr/>
        <p:txBody>
          <a:bodyPr/>
          <a:lstStyle/>
          <a:p>
            <a:pPr algn="just"/>
            <a:r>
              <a:rPr lang="en-GB" dirty="0">
                <a:latin typeface="Times New Roman" pitchFamily="18" charset="0"/>
                <a:cs typeface="Times New Roman" pitchFamily="18" charset="0"/>
              </a:rPr>
              <a:t>Again, in 1993, President </a:t>
            </a:r>
            <a:r>
              <a:rPr lang="en-GB" dirty="0" err="1">
                <a:latin typeface="Times New Roman" pitchFamily="18" charset="0"/>
                <a:cs typeface="Times New Roman" pitchFamily="18" charset="0"/>
              </a:rPr>
              <a:t>Ishaq</a:t>
            </a:r>
            <a:r>
              <a:rPr lang="en-GB" dirty="0">
                <a:latin typeface="Times New Roman" pitchFamily="18" charset="0"/>
                <a:cs typeface="Times New Roman" pitchFamily="18" charset="0"/>
              </a:rPr>
              <a:t> Khan dismissed the government under Sharif for corruption and dissolved the National Assembly. </a:t>
            </a:r>
          </a:p>
          <a:p>
            <a:pPr algn="just"/>
            <a:r>
              <a:rPr lang="en-GB" dirty="0">
                <a:latin typeface="Times New Roman" pitchFamily="18" charset="0"/>
                <a:cs typeface="Times New Roman" pitchFamily="18" charset="0"/>
              </a:rPr>
              <a:t>But later that year, while </a:t>
            </a:r>
            <a:r>
              <a:rPr lang="en-GB" dirty="0" err="1">
                <a:latin typeface="Times New Roman" pitchFamily="18" charset="0"/>
                <a:cs typeface="Times New Roman" pitchFamily="18" charset="0"/>
              </a:rPr>
              <a:t>Ishaq</a:t>
            </a:r>
            <a:r>
              <a:rPr lang="en-GB" dirty="0">
                <a:latin typeface="Times New Roman" pitchFamily="18" charset="0"/>
                <a:cs typeface="Times New Roman" pitchFamily="18" charset="0"/>
              </a:rPr>
              <a:t> Khan was making plans for the next elections, the Supreme Court did not accept the ousting of the government and Nawaz Sharif was reinstated as Prime Minister. </a:t>
            </a:r>
          </a:p>
          <a:p>
            <a:pPr algn="just"/>
            <a:r>
              <a:rPr lang="en-GB" dirty="0">
                <a:latin typeface="Times New Roman" pitchFamily="18" charset="0"/>
                <a:cs typeface="Times New Roman" pitchFamily="18" charset="0"/>
              </a:rPr>
              <a:t>With the Prime Minister and President opposing each other, both men resigned their position and the elected bodies of the National and Provincial assemblies were dissolved.</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930044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88487E-B015-453F-9307-598900A9823B}"/>
              </a:ext>
            </a:extLst>
          </p:cNvPr>
          <p:cNvSpPr>
            <a:spLocks noGrp="1"/>
          </p:cNvSpPr>
          <p:nvPr>
            <p:ph type="title"/>
          </p:nvPr>
        </p:nvSpPr>
        <p:spPr/>
        <p:txBody>
          <a:bodyPr/>
          <a:lstStyle/>
          <a:p>
            <a:r>
              <a:rPr lang="en-US" dirty="0">
                <a:latin typeface="Times New Roman" pitchFamily="18" charset="0"/>
                <a:cs typeface="Times New Roman" pitchFamily="18" charset="0"/>
              </a:rPr>
              <a:t>1997 Elections</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55B6ECE9-8797-482F-9FCC-B13BF144D173}"/>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The PML N of Nawaz Sharif was the big winner, taking all the provinces either outright or through coalitions with provincial parties. (taking two-thirds of the vote)</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414200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altLang="en-US" dirty="0"/>
          </a:p>
          <a:p>
            <a:endParaRPr lang="en-US" altLang="en-US" dirty="0"/>
          </a:p>
          <a:p>
            <a:endParaRPr lang="en-US" altLang="en-US" dirty="0"/>
          </a:p>
          <a:p>
            <a:r>
              <a:rPr lang="en-US" altLang="en-US" dirty="0"/>
              <a:t>Postponement of Election – Retribution First, election later.</a:t>
            </a:r>
          </a:p>
          <a:p>
            <a:pPr>
              <a:buFont typeface="Wingdings" panose="05000000000000000000" pitchFamily="2" charset="2"/>
              <a:buChar char="§"/>
            </a:pPr>
            <a:endParaRPr lang="en-US" altLang="en-US" dirty="0">
              <a:latin typeface="Californian FB" pitchFamily="18" charset="0"/>
            </a:endParaRPr>
          </a:p>
          <a:p>
            <a:pPr marL="0" indent="0">
              <a:buNone/>
            </a:pPr>
            <a:endParaRPr lang="en-US" altLang="en-US" dirty="0">
              <a:latin typeface="Californian FB" pitchFamily="18" charset="0"/>
            </a:endParaRPr>
          </a:p>
          <a:p>
            <a:endParaRPr lang="en-US" altLang="en-US" dirty="0">
              <a:latin typeface="Californian FB" pitchFamily="18" charset="0"/>
            </a:endParaRPr>
          </a:p>
          <a:p>
            <a:endParaRPr lang="en-US" dirty="0"/>
          </a:p>
        </p:txBody>
      </p:sp>
    </p:spTree>
    <p:extLst>
      <p:ext uri="{BB962C8B-B14F-4D97-AF65-F5344CB8AC3E}">
        <p14:creationId xmlns:p14="http://schemas.microsoft.com/office/powerpoint/2010/main" val="27461384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endParaRPr lang="en-GB" dirty="0"/>
          </a:p>
          <a:p>
            <a:pPr algn="just"/>
            <a:r>
              <a:rPr lang="en-GB" sz="3200" dirty="0">
                <a:latin typeface="Times New Roman" pitchFamily="18" charset="0"/>
                <a:cs typeface="Times New Roman" pitchFamily="18" charset="0"/>
              </a:rPr>
              <a:t>The thirteenth amendment, which allowed the Prime Minister to repeal the President’s act of dissolving the government. </a:t>
            </a:r>
          </a:p>
          <a:p>
            <a:pPr algn="just"/>
            <a:r>
              <a:rPr lang="en-GB" sz="3200" dirty="0">
                <a:latin typeface="Times New Roman" pitchFamily="18" charset="0"/>
                <a:cs typeface="Times New Roman" pitchFamily="18" charset="0"/>
              </a:rPr>
              <a:t>Sharif also introduced the Anti-Defection Bill, which would hopefully end the political acts of switching parties and alliances which had led to corruption and stalled progress in years past.</a:t>
            </a:r>
          </a:p>
          <a:p>
            <a:pPr algn="just"/>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19818402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8C3EFEA-B571-4D64-A075-EC5A6CB0C3E3}"/>
              </a:ext>
            </a:extLst>
          </p:cNvPr>
          <p:cNvSpPr>
            <a:spLocks noGrp="1"/>
          </p:cNvSpPr>
          <p:nvPr>
            <p:ph idx="1"/>
          </p:nvPr>
        </p:nvSpPr>
        <p:spPr>
          <a:xfrm>
            <a:off x="777922" y="777922"/>
            <a:ext cx="10575878" cy="5399041"/>
          </a:xfrm>
        </p:spPr>
        <p:txBody>
          <a:bodyPr/>
          <a:lstStyle/>
          <a:p>
            <a:pPr algn="just"/>
            <a:r>
              <a:rPr lang="en-US" dirty="0">
                <a:latin typeface="Times New Roman" pitchFamily="18" charset="0"/>
                <a:cs typeface="Times New Roman" pitchFamily="18" charset="0"/>
              </a:rPr>
              <a:t>14th amendment, which prevented party members from violating party discipline was struck down by the Supreme Court, an action that set the stage for a confrontation between the prime minister and the high court. </a:t>
            </a:r>
          </a:p>
          <a:p>
            <a:pPr algn="just"/>
            <a:r>
              <a:rPr lang="en-US" dirty="0">
                <a:latin typeface="Times New Roman" pitchFamily="18" charset="0"/>
                <a:cs typeface="Times New Roman" pitchFamily="18" charset="0"/>
              </a:rPr>
              <a:t>Sharif attempted to have the number of Supreme Court members reduced from 17 to 12. However, this attempt to tamper with the judiciary stirred up the Pakistani bar.</a:t>
            </a:r>
          </a:p>
          <a:p>
            <a:pPr algn="just"/>
            <a:r>
              <a:rPr lang="en-US" dirty="0">
                <a:latin typeface="Times New Roman" pitchFamily="18" charset="0"/>
                <a:cs typeface="Times New Roman" pitchFamily="18" charset="0"/>
              </a:rPr>
              <a:t>Sharif also mustered enough power to relieve the chief justice of the Supreme Court of his duties.</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8934201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6EBBD6A-7F65-4DFC-A241-6AA54AA78F5F}"/>
              </a:ext>
            </a:extLst>
          </p:cNvPr>
          <p:cNvSpPr>
            <a:spLocks noGrp="1"/>
          </p:cNvSpPr>
          <p:nvPr>
            <p:ph idx="1"/>
          </p:nvPr>
        </p:nvSpPr>
        <p:spPr/>
        <p:txBody>
          <a:bodyPr/>
          <a:lstStyle/>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Sharif also had to confront an economy in shambles, and serious consideration was given to selling public assets (e.g., power stations, telecommunications, airlines, banks, and railroads) to meet obligations on the ever-growing foreign debt. </a:t>
            </a:r>
          </a:p>
          <a:p>
            <a:pPr algn="just"/>
            <a:r>
              <a:rPr lang="en-US" altLang="en-US" dirty="0">
                <a:latin typeface="Times New Roman" pitchFamily="18" charset="0"/>
                <a:cs typeface="Times New Roman" pitchFamily="18" charset="0"/>
              </a:rPr>
              <a:t>South Asia’s first motorway linked Lahore and Islamabad.</a:t>
            </a:r>
          </a:p>
          <a:p>
            <a:pPr algn="just"/>
            <a:endParaRPr lang="en-GB" dirty="0">
              <a:latin typeface="Times New Roman" pitchFamily="18" charset="0"/>
              <a:cs typeface="Times New Roman" pitchFamily="18" charset="0"/>
            </a:endParaRP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374808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28D244-D562-4E13-98BA-BEC241E75A65}"/>
              </a:ext>
            </a:extLst>
          </p:cNvPr>
          <p:cNvSpPr>
            <a:spLocks noGrp="1"/>
          </p:cNvSpPr>
          <p:nvPr>
            <p:ph type="title"/>
          </p:nvPr>
        </p:nvSpPr>
        <p:spPr/>
        <p:txBody>
          <a:bodyPr/>
          <a:lstStyle/>
          <a:p>
            <a:r>
              <a:rPr lang="en-US" dirty="0">
                <a:latin typeface="Times New Roman" pitchFamily="18" charset="0"/>
                <a:cs typeface="Times New Roman" pitchFamily="18" charset="0"/>
              </a:rPr>
              <a:t>Ideological anxiety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DEEE6759-573B-46C8-AF46-B6C9FE7BD8AB}"/>
              </a:ext>
            </a:extLst>
          </p:cNvPr>
          <p:cNvSpPr>
            <a:spLocks noGrp="1"/>
          </p:cNvSpPr>
          <p:nvPr>
            <p:ph idx="1"/>
          </p:nvPr>
        </p:nvSpPr>
        <p:spPr/>
        <p:txBody>
          <a:bodyPr/>
          <a:lstStyle/>
          <a:p>
            <a:endParaRPr lang="en-US" dirty="0"/>
          </a:p>
          <a:p>
            <a:pPr algn="just"/>
            <a:r>
              <a:rPr lang="en-GB" dirty="0">
                <a:latin typeface="Times New Roman" pitchFamily="18" charset="0"/>
                <a:cs typeface="Times New Roman" pitchFamily="18" charset="0"/>
              </a:rPr>
              <a:t>Attempted to Return Pakistan to a conservative Islamic style.</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In 1999, Sharif tried to make </a:t>
            </a:r>
            <a:r>
              <a:rPr lang="en-US" dirty="0" err="1">
                <a:latin typeface="Times New Roman" pitchFamily="18" charset="0"/>
                <a:cs typeface="Times New Roman" pitchFamily="18" charset="0"/>
              </a:rPr>
              <a:t>Shariat</a:t>
            </a:r>
            <a:r>
              <a:rPr lang="en-US" dirty="0">
                <a:latin typeface="Times New Roman" pitchFamily="18" charset="0"/>
                <a:cs typeface="Times New Roman" pitchFamily="18" charset="0"/>
              </a:rPr>
              <a:t> part of Pakistan’s constitution.</a:t>
            </a:r>
          </a:p>
          <a:p>
            <a:pPr algn="just"/>
            <a:r>
              <a:rPr lang="en-US" dirty="0">
                <a:latin typeface="Times New Roman" pitchFamily="18" charset="0"/>
                <a:cs typeface="Times New Roman" pitchFamily="18" charset="0"/>
              </a:rPr>
              <a:t>The bill was passed by the lower house in 2000 and was expected to gain control of upper house when Musharraf took over. </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028077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endParaRPr lang="en-GB" dirty="0"/>
          </a:p>
          <a:p>
            <a:r>
              <a:rPr lang="en-GB" dirty="0">
                <a:latin typeface="Times New Roman" pitchFamily="18" charset="0"/>
                <a:cs typeface="Times New Roman" pitchFamily="18" charset="0"/>
              </a:rPr>
              <a:t>Sharif was at odds with the military and, at this point, they were the only body that Sharif had not brought under his control, leaving him in a susceptible situation. </a:t>
            </a:r>
          </a:p>
          <a:p>
            <a:r>
              <a:rPr lang="en-GB" dirty="0">
                <a:latin typeface="Times New Roman" pitchFamily="18" charset="0"/>
                <a:cs typeface="Times New Roman" pitchFamily="18" charset="0"/>
              </a:rPr>
              <a:t>Sharif also was worried that General Musharraf would stage a coup against his government after </a:t>
            </a:r>
            <a:r>
              <a:rPr lang="en-GB" dirty="0" err="1">
                <a:latin typeface="Times New Roman" pitchFamily="18" charset="0"/>
                <a:cs typeface="Times New Roman" pitchFamily="18" charset="0"/>
              </a:rPr>
              <a:t>Kargil</a:t>
            </a:r>
            <a:r>
              <a:rPr lang="en-GB" dirty="0">
                <a:latin typeface="Times New Roman" pitchFamily="18" charset="0"/>
                <a:cs typeface="Times New Roman" pitchFamily="18" charset="0"/>
              </a:rPr>
              <a:t>.</a:t>
            </a:r>
          </a:p>
          <a:p>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Kargil</a:t>
            </a:r>
            <a:r>
              <a:rPr lang="en-GB" dirty="0">
                <a:latin typeface="Times New Roman" pitchFamily="18" charset="0"/>
                <a:cs typeface="Times New Roman" pitchFamily="18" charset="0"/>
              </a:rPr>
              <a:t>, in Indian-controlled Kashmir, was one of the main reasons for disagreements between Sharif and the Pakistani army. </a:t>
            </a:r>
          </a:p>
          <a:p>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2986694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D198561-BD47-4065-81DC-9C15C65B078D}"/>
              </a:ext>
            </a:extLst>
          </p:cNvPr>
          <p:cNvSpPr>
            <a:spLocks noGrp="1"/>
          </p:cNvSpPr>
          <p:nvPr>
            <p:ph idx="1"/>
          </p:nvPr>
        </p:nvSpPr>
        <p:spPr/>
        <p:txBody>
          <a:bodyPr/>
          <a:lstStyle/>
          <a:p>
            <a:endParaRPr lang="en-GB" dirty="0"/>
          </a:p>
          <a:p>
            <a:pPr algn="just"/>
            <a:r>
              <a:rPr lang="en-GB" dirty="0">
                <a:latin typeface="Times New Roman" pitchFamily="18" charset="0"/>
                <a:cs typeface="Times New Roman" pitchFamily="18" charset="0"/>
              </a:rPr>
              <a:t>On 12 October, 1999, Sharif attempted to dismiss army chief Pervez Musharraf and install ISI director Ziauddin Butt in his place, but senior generals refused to accept the decision.</a:t>
            </a:r>
          </a:p>
          <a:p>
            <a:pPr algn="just"/>
            <a:r>
              <a:rPr lang="en-GB" dirty="0">
                <a:latin typeface="Times New Roman" pitchFamily="18" charset="0"/>
                <a:cs typeface="Times New Roman" pitchFamily="18" charset="0"/>
              </a:rPr>
              <a:t>Clinton and King Fahd then pressured Musharraf to spare Sharif and, instead, exile him to Saudi Arabia, guaranteeing that he would not be involved in politics for ten years. Sharif lived in Saudi Arabia for more than six years before moving to London in 2005</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08960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78A016-7912-4F64-A9F0-2FD97360153C}"/>
              </a:ext>
            </a:extLst>
          </p:cNvPr>
          <p:cNvSpPr>
            <a:spLocks noGrp="1"/>
          </p:cNvSpPr>
          <p:nvPr>
            <p:ph type="title"/>
          </p:nvPr>
        </p:nvSpPr>
        <p:spPr/>
        <p:txBody>
          <a:bodyPr/>
          <a:lstStyle/>
          <a:p>
            <a:endParaRPr lang="x-none"/>
          </a:p>
        </p:txBody>
      </p:sp>
      <p:sp>
        <p:nvSpPr>
          <p:cNvPr id="3" name="Content Placeholder 2">
            <a:extLst>
              <a:ext uri="{FF2B5EF4-FFF2-40B4-BE49-F238E27FC236}">
                <a16:creationId xmlns="" xmlns:a16="http://schemas.microsoft.com/office/drawing/2014/main" id="{B9D6A451-5996-4A4F-93BB-F820499F7A84}"/>
              </a:ext>
            </a:extLst>
          </p:cNvPr>
          <p:cNvSpPr>
            <a:spLocks noGrp="1"/>
          </p:cNvSpPr>
          <p:nvPr>
            <p:ph idx="1"/>
          </p:nvPr>
        </p:nvSpPr>
        <p:spPr/>
        <p:txBody>
          <a:bodyPr>
            <a:normAutofit/>
          </a:bodyPr>
          <a:lstStyle/>
          <a:p>
            <a:endParaRPr lang="en-US" altLang="en-US" dirty="0"/>
          </a:p>
          <a:p>
            <a:r>
              <a:rPr lang="en-US" altLang="en-US" dirty="0"/>
              <a:t>Nusrat Bhutto Case- Doctrine of Necessity –</a:t>
            </a:r>
          </a:p>
          <a:p>
            <a:r>
              <a:rPr lang="en-US" dirty="0"/>
              <a:t>To conclude that Martial law as enforced due to state necessity and for the welfare of people. The Supreme Court made a decision in favor of federation.</a:t>
            </a:r>
            <a:endParaRPr lang="en-US" altLang="en-US" dirty="0"/>
          </a:p>
          <a:p>
            <a:r>
              <a:rPr lang="en-US" altLang="en-US" dirty="0"/>
              <a:t>April 4, 1979 – Bhutto was hanged on the charges of the murder of the Ahmed Raza </a:t>
            </a:r>
            <a:r>
              <a:rPr lang="en-US" altLang="en-US" dirty="0" err="1"/>
              <a:t>Kasauri’s</a:t>
            </a:r>
            <a:r>
              <a:rPr lang="en-US" altLang="en-US" dirty="0"/>
              <a:t> father, a dissident PPP politician from Kasur (4 to 3).  </a:t>
            </a:r>
          </a:p>
          <a:p>
            <a:r>
              <a:rPr lang="en-US" dirty="0"/>
              <a:t>Some accuse American backing behind the Hanging of Bhutto.</a:t>
            </a:r>
            <a:endParaRPr lang="en-US" altLang="en-US" dirty="0"/>
          </a:p>
          <a:p>
            <a:pPr>
              <a:buFont typeface="Wingdings" panose="05000000000000000000" pitchFamily="2" charset="2"/>
              <a:buChar char="§"/>
            </a:pPr>
            <a:endParaRPr lang="en-US" altLang="en-US" dirty="0">
              <a:latin typeface="Californian FB" pitchFamily="18" charset="0"/>
            </a:endParaRPr>
          </a:p>
          <a:p>
            <a:endParaRPr lang="x-none" dirty="0"/>
          </a:p>
        </p:txBody>
      </p:sp>
    </p:spTree>
    <p:extLst>
      <p:ext uri="{BB962C8B-B14F-4D97-AF65-F5344CB8AC3E}">
        <p14:creationId xmlns:p14="http://schemas.microsoft.com/office/powerpoint/2010/main" val="237497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BBF3D68-16D6-466B-80C9-39206A5ECFF7}"/>
              </a:ext>
            </a:extLst>
          </p:cNvPr>
          <p:cNvSpPr>
            <a:spLocks noGrp="1"/>
          </p:cNvSpPr>
          <p:nvPr>
            <p:ph idx="1"/>
          </p:nvPr>
        </p:nvSpPr>
        <p:spPr/>
        <p:txBody>
          <a:bodyPr/>
          <a:lstStyle/>
          <a:p>
            <a:endParaRPr lang="en-US" altLang="en-US" dirty="0"/>
          </a:p>
          <a:p>
            <a:r>
              <a:rPr lang="en-US" altLang="en-US" dirty="0">
                <a:latin typeface="Times New Roman" pitchFamily="18" charset="0"/>
                <a:cs typeface="Times New Roman" pitchFamily="18" charset="0"/>
              </a:rPr>
              <a:t>A Disqualification Tribunal – Judge of HC and Military officer – Brigadier or up. 180 politicians barred for seven years.</a:t>
            </a:r>
          </a:p>
          <a:p>
            <a:r>
              <a:rPr lang="en-US" dirty="0">
                <a:latin typeface="Times New Roman" pitchFamily="18" charset="0"/>
                <a:cs typeface="Times New Roman" pitchFamily="18" charset="0"/>
              </a:rPr>
              <a:t>Established military courts  and Summary Military Courts – judgement can not be challenged. </a:t>
            </a:r>
          </a:p>
          <a:p>
            <a:r>
              <a:rPr lang="en-US" dirty="0">
                <a:latin typeface="Times New Roman" pitchFamily="18" charset="0"/>
                <a:cs typeface="Times New Roman" pitchFamily="18" charset="0"/>
              </a:rPr>
              <a:t>Strict censorship</a:t>
            </a:r>
          </a:p>
          <a:p>
            <a:r>
              <a:rPr lang="en-US" dirty="0">
                <a:latin typeface="Times New Roman" pitchFamily="18" charset="0"/>
                <a:cs typeface="Times New Roman" pitchFamily="18" charset="0"/>
              </a:rPr>
              <a:t>Politicians House arrest</a:t>
            </a:r>
          </a:p>
          <a:p>
            <a:endParaRPr lang="en-US" dirty="0">
              <a:latin typeface="Times New Roman" pitchFamily="18" charset="0"/>
              <a:cs typeface="Times New Roman" pitchFamily="18" charset="0"/>
            </a:endParaRPr>
          </a:p>
          <a:p>
            <a:endParaRPr lang="en-US" altLang="en-US" dirty="0">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val="237396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BB6590-4667-47A9-B656-1749F137227E}"/>
              </a:ext>
            </a:extLst>
          </p:cNvPr>
          <p:cNvSpPr>
            <a:spLocks noGrp="1"/>
          </p:cNvSpPr>
          <p:nvPr>
            <p:ph type="title"/>
          </p:nvPr>
        </p:nvSpPr>
        <p:spPr/>
        <p:txBody>
          <a:bodyPr/>
          <a:lstStyle/>
          <a:p>
            <a:r>
              <a:rPr lang="en-US" dirty="0">
                <a:latin typeface="Times New Roman" pitchFamily="18" charset="0"/>
                <a:cs typeface="Times New Roman" pitchFamily="18" charset="0"/>
              </a:rPr>
              <a:t>Bureaucracy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7236B86B-AFE1-40BD-A3F1-425AF0CCA1C2}"/>
              </a:ext>
            </a:extLst>
          </p:cNvPr>
          <p:cNvSpPr>
            <a:spLocks noGrp="1"/>
          </p:cNvSpPr>
          <p:nvPr>
            <p:ph idx="1"/>
          </p:nvPr>
        </p:nvSpPr>
        <p:spPr>
          <a:xfrm>
            <a:off x="838200" y="1577009"/>
            <a:ext cx="10515600" cy="4599954"/>
          </a:xfrm>
        </p:spPr>
        <p:txBody>
          <a:bodyPr>
            <a:normAutofit fontScale="92500" lnSpcReduction="10000"/>
          </a:bodyPr>
          <a:lstStyle/>
          <a:p>
            <a:pPr marL="0" indent="0">
              <a:buNone/>
            </a:pPr>
            <a:endParaRPr lang="en-US" dirty="0"/>
          </a:p>
          <a:p>
            <a:r>
              <a:rPr lang="en-US" dirty="0">
                <a:latin typeface="Times New Roman" pitchFamily="18" charset="0"/>
                <a:cs typeface="Times New Roman" pitchFamily="18" charset="0"/>
              </a:rPr>
              <a:t>In 1980-85- 96 army officers were inducted in central superior services. </a:t>
            </a:r>
          </a:p>
          <a:p>
            <a:r>
              <a:rPr lang="en-US" dirty="0">
                <a:latin typeface="Times New Roman" pitchFamily="18" charset="0"/>
                <a:cs typeface="Times New Roman" pitchFamily="18" charset="0"/>
              </a:rPr>
              <a:t>Military became a highest decision making body assisted by senior bureaucrat. </a:t>
            </a:r>
          </a:p>
          <a:p>
            <a:r>
              <a:rPr lang="en-US" dirty="0">
                <a:latin typeface="Times New Roman" pitchFamily="18" charset="0"/>
                <a:cs typeface="Times New Roman" pitchFamily="18" charset="0"/>
              </a:rPr>
              <a:t>115 army officers were reemployed on contract. </a:t>
            </a:r>
          </a:p>
          <a:p>
            <a:r>
              <a:rPr lang="en-US" dirty="0">
                <a:latin typeface="Times New Roman" pitchFamily="18" charset="0"/>
                <a:cs typeface="Times New Roman" pitchFamily="18" charset="0"/>
              </a:rPr>
              <a:t>Army officers on top civilian positions –</a:t>
            </a:r>
            <a:r>
              <a:rPr lang="en-US" dirty="0" err="1">
                <a:latin typeface="Times New Roman" pitchFamily="18" charset="0"/>
                <a:cs typeface="Times New Roman" pitchFamily="18" charset="0"/>
              </a:rPr>
              <a:t>Wapda</a:t>
            </a:r>
            <a:r>
              <a:rPr lang="en-US" dirty="0">
                <a:latin typeface="Times New Roman" pitchFamily="18" charset="0"/>
                <a:cs typeface="Times New Roman" pitchFamily="18" charset="0"/>
              </a:rPr>
              <a:t> , DMG etc. </a:t>
            </a:r>
          </a:p>
          <a:p>
            <a:r>
              <a:rPr lang="en-US" dirty="0">
                <a:latin typeface="Times New Roman" pitchFamily="18" charset="0"/>
                <a:cs typeface="Times New Roman" pitchFamily="18" charset="0"/>
              </a:rPr>
              <a:t> National Security Council – 11 members all top army officers plus CMs – Reinforced the powers of the president. </a:t>
            </a:r>
          </a:p>
          <a:p>
            <a:r>
              <a:rPr lang="en-US" dirty="0">
                <a:latin typeface="Times New Roman" pitchFamily="18" charset="0"/>
                <a:cs typeface="Times New Roman" pitchFamily="18" charset="0"/>
              </a:rPr>
              <a:t>On 23</a:t>
            </a:r>
            <a:r>
              <a:rPr lang="en-US" baseline="30000" dirty="0">
                <a:latin typeface="Times New Roman" pitchFamily="18" charset="0"/>
                <a:cs typeface="Times New Roman" pitchFamily="18" charset="0"/>
              </a:rPr>
              <a:t>rd</a:t>
            </a:r>
            <a:r>
              <a:rPr lang="en-US" dirty="0">
                <a:latin typeface="Times New Roman" pitchFamily="18" charset="0"/>
                <a:cs typeface="Times New Roman" pitchFamily="18" charset="0"/>
              </a:rPr>
              <a:t> March 1985 – When M.K. </a:t>
            </a:r>
            <a:r>
              <a:rPr lang="en-US" dirty="0" err="1">
                <a:latin typeface="Times New Roman" pitchFamily="18" charset="0"/>
                <a:cs typeface="Times New Roman" pitchFamily="18" charset="0"/>
              </a:rPr>
              <a:t>Jonejo</a:t>
            </a:r>
            <a:r>
              <a:rPr lang="en-US" dirty="0">
                <a:latin typeface="Times New Roman" pitchFamily="18" charset="0"/>
                <a:cs typeface="Times New Roman" pitchFamily="18" charset="0"/>
              </a:rPr>
              <a:t> took oath- all provincial governors were army officers. </a:t>
            </a:r>
          </a:p>
          <a:p>
            <a:r>
              <a:rPr lang="en-US" dirty="0" err="1">
                <a:latin typeface="Times New Roman" pitchFamily="18" charset="0"/>
                <a:cs typeface="Times New Roman" pitchFamily="18" charset="0"/>
              </a:rPr>
              <a:t>Fauji</a:t>
            </a:r>
            <a:r>
              <a:rPr lang="en-US" dirty="0">
                <a:latin typeface="Times New Roman" pitchFamily="18" charset="0"/>
                <a:cs typeface="Times New Roman" pitchFamily="18" charset="0"/>
              </a:rPr>
              <a:t> Foundation got expanded.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39177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21A1A26-2813-4808-BBCC-D5847650DD43}"/>
              </a:ext>
            </a:extLst>
          </p:cNvPr>
          <p:cNvSpPr>
            <a:spLocks noGrp="1"/>
          </p:cNvSpPr>
          <p:nvPr>
            <p:ph idx="1"/>
          </p:nvPr>
        </p:nvSpPr>
        <p:spPr/>
        <p:txBody>
          <a:bodyPr/>
          <a:lstStyle/>
          <a:p>
            <a:endParaRPr lang="en-US" dirty="0"/>
          </a:p>
          <a:p>
            <a:r>
              <a:rPr lang="en-US" dirty="0">
                <a:latin typeface="Times New Roman" pitchFamily="18" charset="0"/>
                <a:cs typeface="Times New Roman" pitchFamily="18" charset="0"/>
              </a:rPr>
              <a:t>Constituted Civil Service Commission in February 1978 to improve it’s structure and to revive bureaucracy .</a:t>
            </a:r>
          </a:p>
          <a:p>
            <a:r>
              <a:rPr lang="en-US" dirty="0">
                <a:latin typeface="Times New Roman" pitchFamily="18" charset="0"/>
                <a:cs typeface="Times New Roman" pitchFamily="18" charset="0"/>
              </a:rPr>
              <a:t>Ghulam </a:t>
            </a:r>
            <a:r>
              <a:rPr lang="en-US" dirty="0" err="1">
                <a:latin typeface="Times New Roman" pitchFamily="18" charset="0"/>
                <a:cs typeface="Times New Roman" pitchFamily="18" charset="0"/>
              </a:rPr>
              <a:t>Ishaq</a:t>
            </a:r>
            <a:r>
              <a:rPr lang="en-US" dirty="0">
                <a:latin typeface="Times New Roman" pitchFamily="18" charset="0"/>
                <a:cs typeface="Times New Roman" pitchFamily="18" charset="0"/>
              </a:rPr>
              <a:t> Khan, </a:t>
            </a:r>
            <a:r>
              <a:rPr lang="en-US" dirty="0" err="1">
                <a:latin typeface="Times New Roman" pitchFamily="18" charset="0"/>
                <a:cs typeface="Times New Roman" pitchFamily="18" charset="0"/>
              </a:rPr>
              <a:t>Reodad</a:t>
            </a:r>
            <a:r>
              <a:rPr lang="en-US" dirty="0">
                <a:latin typeface="Times New Roman" pitchFamily="18" charset="0"/>
                <a:cs typeface="Times New Roman" pitchFamily="18" charset="0"/>
              </a:rPr>
              <a:t> Khan, </a:t>
            </a:r>
            <a:r>
              <a:rPr lang="en-US" dirty="0" err="1">
                <a:latin typeface="Times New Roman" pitchFamily="18" charset="0"/>
                <a:cs typeface="Times New Roman" pitchFamily="18" charset="0"/>
              </a:rPr>
              <a:t>Ijlai</a:t>
            </a:r>
            <a:r>
              <a:rPr lang="en-US" dirty="0">
                <a:latin typeface="Times New Roman" pitchFamily="18" charset="0"/>
                <a:cs typeface="Times New Roman" pitchFamily="18" charset="0"/>
              </a:rPr>
              <a:t> Haider Zaidi and Agha Shahi.</a:t>
            </a:r>
          </a:p>
          <a:p>
            <a:endParaRPr lang="en-US" dirty="0"/>
          </a:p>
          <a:p>
            <a:endParaRPr lang="x-none" dirty="0"/>
          </a:p>
        </p:txBody>
      </p:sp>
    </p:spTree>
    <p:extLst>
      <p:ext uri="{BB962C8B-B14F-4D97-AF65-F5344CB8AC3E}">
        <p14:creationId xmlns:p14="http://schemas.microsoft.com/office/powerpoint/2010/main" val="1876353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F2FC5-E99C-44D8-B1FD-D3F3D8DF370D}"/>
              </a:ext>
            </a:extLst>
          </p:cNvPr>
          <p:cNvSpPr>
            <a:spLocks noGrp="1"/>
          </p:cNvSpPr>
          <p:nvPr>
            <p:ph type="title"/>
          </p:nvPr>
        </p:nvSpPr>
        <p:spPr/>
        <p:txBody>
          <a:bodyPr/>
          <a:lstStyle/>
          <a:p>
            <a:r>
              <a:rPr lang="en-US" dirty="0">
                <a:latin typeface="Times New Roman" pitchFamily="18" charset="0"/>
                <a:cs typeface="Times New Roman" pitchFamily="18" charset="0"/>
              </a:rPr>
              <a:t>Economy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C03D8261-A4C0-40DC-A530-90FDED82548F}"/>
              </a:ext>
            </a:extLst>
          </p:cNvPr>
          <p:cNvSpPr>
            <a:spLocks noGrp="1"/>
          </p:cNvSpPr>
          <p:nvPr>
            <p:ph idx="1"/>
          </p:nvPr>
        </p:nvSpPr>
        <p:spPr/>
        <p:txBody>
          <a:bodyPr>
            <a:normAutofit/>
          </a:bodyPr>
          <a:lstStyle/>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Nationalization Policy Reversed  </a:t>
            </a:r>
          </a:p>
          <a:p>
            <a:r>
              <a:rPr lang="en-US" dirty="0">
                <a:latin typeface="Times New Roman" pitchFamily="18" charset="0"/>
                <a:cs typeface="Times New Roman" pitchFamily="18" charset="0"/>
              </a:rPr>
              <a:t>One Window operation</a:t>
            </a:r>
          </a:p>
          <a:p>
            <a:r>
              <a:rPr lang="en-US" dirty="0">
                <a:latin typeface="Times New Roman" pitchFamily="18" charset="0"/>
                <a:cs typeface="Times New Roman" pitchFamily="18" charset="0"/>
              </a:rPr>
              <a:t>But faced Bureaucratic snags -</a:t>
            </a:r>
          </a:p>
          <a:p>
            <a:r>
              <a:rPr lang="en-US" dirty="0">
                <a:latin typeface="Times New Roman" pitchFamily="18" charset="0"/>
                <a:cs typeface="Times New Roman" pitchFamily="18" charset="0"/>
              </a:rPr>
              <a:t>Substantial investment in real estate.</a:t>
            </a:r>
          </a:p>
          <a:p>
            <a:r>
              <a:rPr lang="en-US" dirty="0">
                <a:latin typeface="Times New Roman" pitchFamily="18" charset="0"/>
                <a:cs typeface="Times New Roman" pitchFamily="18" charset="0"/>
              </a:rPr>
              <a:t>Economic situation got better – Remittances</a:t>
            </a:r>
          </a:p>
          <a:p>
            <a:r>
              <a:rPr lang="en-US" dirty="0">
                <a:latin typeface="Times New Roman" pitchFamily="18" charset="0"/>
                <a:cs typeface="Times New Roman" pitchFamily="18" charset="0"/>
              </a:rPr>
              <a:t>High Growth</a:t>
            </a:r>
          </a:p>
          <a:p>
            <a:endParaRPr lang="en-US" dirty="0">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val="1232529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2149</Words>
  <Application>Microsoft Office PowerPoint</Application>
  <PresentationFormat>Custom</PresentationFormat>
  <Paragraphs>194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3rd Phase – Gen. Muhammad Zia-ul-Haq 1977-1985 </vt:lpstr>
      <vt:lpstr>Zia’s Marshal Law</vt:lpstr>
      <vt:lpstr>Continue……</vt:lpstr>
      <vt:lpstr>PowerPoint Presentation</vt:lpstr>
      <vt:lpstr>PowerPoint Presentation</vt:lpstr>
      <vt:lpstr>PowerPoint Presentation</vt:lpstr>
      <vt:lpstr>Bureaucracy</vt:lpstr>
      <vt:lpstr>PowerPoint Presentation</vt:lpstr>
      <vt:lpstr>Economy</vt:lpstr>
      <vt:lpstr>PowerPoint Presentation</vt:lpstr>
      <vt:lpstr>Participation/ Democratic Process</vt:lpstr>
      <vt:lpstr>PowerPoint Presentation</vt:lpstr>
      <vt:lpstr>PowerPoint Presentation</vt:lpstr>
      <vt:lpstr>Afghan War</vt:lpstr>
      <vt:lpstr>The Ideological Struggle</vt:lpstr>
      <vt:lpstr>PowerPoint Presentation</vt:lpstr>
      <vt:lpstr>PowerPoint Presentation</vt:lpstr>
      <vt:lpstr>PowerPoint Presentation</vt:lpstr>
      <vt:lpstr>PowerPoint Presentation</vt:lpstr>
      <vt:lpstr>PowerPoint Presentation</vt:lpstr>
      <vt:lpstr>Sectarianism in Pakistan</vt:lpstr>
      <vt:lpstr>   4th Phase-90s…..</vt:lpstr>
      <vt:lpstr>Benazir Bhutto</vt:lpstr>
      <vt:lpstr>PowerPoint Presentation</vt:lpstr>
      <vt:lpstr>PowerPoint Presentation</vt:lpstr>
      <vt:lpstr>PowerPoint Presentation</vt:lpstr>
      <vt:lpstr>Bureaucracy</vt:lpstr>
      <vt:lpstr>PowerPoint Presentation</vt:lpstr>
      <vt:lpstr>PowerPoint Presentation</vt:lpstr>
      <vt:lpstr>Economy</vt:lpstr>
      <vt:lpstr>Participation</vt:lpstr>
      <vt:lpstr>PowerPoint Presentation</vt:lpstr>
      <vt:lpstr>PowerPoint Presentation</vt:lpstr>
      <vt:lpstr>PowerPoint Presentation</vt:lpstr>
      <vt:lpstr>PowerPoint Presentation</vt:lpstr>
      <vt:lpstr>PowerPoint Presentation</vt:lpstr>
      <vt:lpstr>                   Nawaz Sharif                                               1990-1993; 1997-1999     </vt:lpstr>
      <vt:lpstr>Judiciary/ Rule of Law/Participation</vt:lpstr>
      <vt:lpstr>1997 Elections</vt:lpstr>
      <vt:lpstr>PowerPoint Presentation</vt:lpstr>
      <vt:lpstr>PowerPoint Presentation</vt:lpstr>
      <vt:lpstr>PowerPoint Presentation</vt:lpstr>
      <vt:lpstr>Ideological anxiety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abeeda qureshi</dc:creator>
  <cp:lastModifiedBy>toshiba</cp:lastModifiedBy>
  <cp:revision>102</cp:revision>
  <dcterms:created xsi:type="dcterms:W3CDTF">2020-03-20T07:02:20Z</dcterms:created>
  <dcterms:modified xsi:type="dcterms:W3CDTF">2020-04-19T17:26:02Z</dcterms:modified>
</cp:coreProperties>
</file>